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55"/>
  </p:notesMasterIdLst>
  <p:sldIdLst>
    <p:sldId id="1936" r:id="rId3"/>
    <p:sldId id="1987" r:id="rId4"/>
    <p:sldId id="1937" r:id="rId5"/>
    <p:sldId id="1938" r:id="rId6"/>
    <p:sldId id="1939" r:id="rId7"/>
    <p:sldId id="1940" r:id="rId8"/>
    <p:sldId id="1974" r:id="rId9"/>
    <p:sldId id="1975" r:id="rId10"/>
    <p:sldId id="1941" r:id="rId11"/>
    <p:sldId id="1942" r:id="rId12"/>
    <p:sldId id="1943" r:id="rId13"/>
    <p:sldId id="1947" r:id="rId14"/>
    <p:sldId id="1976" r:id="rId15"/>
    <p:sldId id="1986" r:id="rId16"/>
    <p:sldId id="1944" r:id="rId17"/>
    <p:sldId id="1977" r:id="rId18"/>
    <p:sldId id="1946" r:id="rId19"/>
    <p:sldId id="1948" r:id="rId20"/>
    <p:sldId id="1949" r:id="rId21"/>
    <p:sldId id="1950" r:id="rId22"/>
    <p:sldId id="1951" r:id="rId23"/>
    <p:sldId id="1978" r:id="rId24"/>
    <p:sldId id="1952" r:id="rId25"/>
    <p:sldId id="1953" r:id="rId26"/>
    <p:sldId id="1954" r:id="rId27"/>
    <p:sldId id="1979" r:id="rId28"/>
    <p:sldId id="1956" r:id="rId29"/>
    <p:sldId id="1957" r:id="rId30"/>
    <p:sldId id="1958" r:id="rId31"/>
    <p:sldId id="1959" r:id="rId32"/>
    <p:sldId id="1960" r:id="rId33"/>
    <p:sldId id="1961" r:id="rId34"/>
    <p:sldId id="1980" r:id="rId35"/>
    <p:sldId id="1981" r:id="rId36"/>
    <p:sldId id="1963" r:id="rId37"/>
    <p:sldId id="1982" r:id="rId38"/>
    <p:sldId id="1965" r:id="rId39"/>
    <p:sldId id="1983" r:id="rId40"/>
    <p:sldId id="1966" r:id="rId41"/>
    <p:sldId id="1967" r:id="rId42"/>
    <p:sldId id="1968" r:id="rId43"/>
    <p:sldId id="1969" r:id="rId44"/>
    <p:sldId id="1988" r:id="rId45"/>
    <p:sldId id="1984" r:id="rId46"/>
    <p:sldId id="1989" r:id="rId47"/>
    <p:sldId id="1985" r:id="rId48"/>
    <p:sldId id="1970" r:id="rId49"/>
    <p:sldId id="1971" r:id="rId50"/>
    <p:sldId id="1972" r:id="rId51"/>
    <p:sldId id="1910" r:id="rId52"/>
    <p:sldId id="297" r:id="rId53"/>
    <p:sldId id="1973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BC754DA-51D2-3A42-AB51-7D199F148238}">
          <p14:sldIdLst>
            <p14:sldId id="1936"/>
            <p14:sldId id="1987"/>
            <p14:sldId id="1937"/>
            <p14:sldId id="1938"/>
            <p14:sldId id="1939"/>
            <p14:sldId id="1940"/>
            <p14:sldId id="1974"/>
            <p14:sldId id="1975"/>
            <p14:sldId id="1941"/>
            <p14:sldId id="1942"/>
            <p14:sldId id="1943"/>
            <p14:sldId id="1947"/>
            <p14:sldId id="1976"/>
            <p14:sldId id="1986"/>
            <p14:sldId id="1944"/>
            <p14:sldId id="1977"/>
            <p14:sldId id="1946"/>
            <p14:sldId id="1948"/>
            <p14:sldId id="1949"/>
            <p14:sldId id="1950"/>
            <p14:sldId id="1951"/>
            <p14:sldId id="1978"/>
            <p14:sldId id="1952"/>
            <p14:sldId id="1953"/>
            <p14:sldId id="1954"/>
            <p14:sldId id="1979"/>
            <p14:sldId id="1956"/>
            <p14:sldId id="1957"/>
            <p14:sldId id="1958"/>
            <p14:sldId id="1959"/>
            <p14:sldId id="1960"/>
            <p14:sldId id="1961"/>
            <p14:sldId id="1980"/>
            <p14:sldId id="1981"/>
            <p14:sldId id="1963"/>
            <p14:sldId id="1982"/>
            <p14:sldId id="1965"/>
            <p14:sldId id="1983"/>
            <p14:sldId id="1966"/>
            <p14:sldId id="1967"/>
            <p14:sldId id="1968"/>
            <p14:sldId id="1969"/>
            <p14:sldId id="1988"/>
            <p14:sldId id="1984"/>
            <p14:sldId id="1989"/>
            <p14:sldId id="1985"/>
            <p14:sldId id="1970"/>
            <p14:sldId id="1971"/>
            <p14:sldId id="1972"/>
            <p14:sldId id="1910"/>
            <p14:sldId id="297"/>
            <p14:sldId id="19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40BA"/>
    <a:srgbClr val="FFCDDB"/>
    <a:srgbClr val="E4390B"/>
    <a:srgbClr val="82A2D6"/>
    <a:srgbClr val="53AED9"/>
    <a:srgbClr val="D7B27D"/>
    <a:srgbClr val="00873F"/>
    <a:srgbClr val="5C1398"/>
    <a:srgbClr val="F6F9D4"/>
    <a:srgbClr val="FDD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9"/>
    <p:restoredTop sz="88490"/>
  </p:normalViewPr>
  <p:slideViewPr>
    <p:cSldViewPr snapToGrid="0" snapToObjects="1">
      <p:cViewPr varScale="1">
        <p:scale>
          <a:sx n="117" d="100"/>
          <a:sy n="117" d="100"/>
        </p:scale>
        <p:origin x="200" y="240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AE45-7934-0F4E-98E1-A1F55A65B45D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5D9F6-0058-EB49-A288-E1468D8F68C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567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大家好，欢迎来到</a:t>
            </a:r>
            <a:r>
              <a:rPr kumimoji="1" lang="en-US" altLang="zh-CN" dirty="0"/>
              <a:t>【</a:t>
            </a:r>
            <a:r>
              <a:rPr kumimoji="1" lang="zh-CN" altLang="en-US" dirty="0"/>
              <a:t>陈巍学基因</a:t>
            </a:r>
            <a:r>
              <a:rPr kumimoji="1" lang="en-US" altLang="zh-CN" dirty="0"/>
              <a:t>】</a:t>
            </a:r>
            <a:r>
              <a:rPr kumimoji="1" lang="zh-CN" altLang="en-US" dirty="0"/>
              <a:t>。今天要和大家谈的，是</a:t>
            </a:r>
            <a:r>
              <a:rPr kumimoji="1" lang="en-US" altLang="zh-CN" dirty="0"/>
              <a:t>《</a:t>
            </a:r>
            <a:r>
              <a:rPr kumimoji="1" lang="zh-CN" altLang="en-US" dirty="0"/>
              <a:t>系统地比较</a:t>
            </a:r>
            <a:r>
              <a:rPr kumimoji="1" lang="en-US" altLang="zh-CN" dirty="0"/>
              <a:t>11</a:t>
            </a:r>
            <a:r>
              <a:rPr kumimoji="1" lang="zh-CN" altLang="en-US" dirty="0"/>
              <a:t>种空间转录组方法</a:t>
            </a:r>
            <a:r>
              <a:rPr kumimoji="1" lang="en-US" altLang="zh-CN" dirty="0"/>
              <a:t>》</a:t>
            </a:r>
          </a:p>
          <a:p>
            <a:endParaRPr kumimoji="1" lang="en-US" altLang="zh-CN" strike="sngStrike" dirty="0"/>
          </a:p>
          <a:p>
            <a:r>
              <a:rPr kumimoji="1" lang="zh-CN" altLang="en-US" strike="noStrike" dirty="0"/>
              <a:t>现在市面上出现了许多种空间转录组技术，各家厂家都说自己的优点，用户可能会看得眼花。</a:t>
            </a:r>
            <a:endParaRPr kumimoji="1" lang="en-US" altLang="zh-CN" strike="noStrike" dirty="0"/>
          </a:p>
          <a:p>
            <a:endParaRPr kumimoji="1" lang="en-US" altLang="zh-CN" strike="noStrike" dirty="0"/>
          </a:p>
          <a:p>
            <a:endParaRPr kumimoji="1" lang="zh-CN" altLang="en-US" strike="sngStrik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4305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第三类，是基于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簇或 </a:t>
            </a:r>
            <a:r>
              <a:rPr kumimoji="1" lang="en-US" altLang="zh-CN" dirty="0"/>
              <a:t>DNA</a:t>
            </a:r>
            <a:r>
              <a:rPr kumimoji="1" lang="zh-CN" altLang="en-US" dirty="0"/>
              <a:t> 纳米球的技术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1</a:t>
            </a:r>
            <a:r>
              <a:rPr kumimoji="1" lang="zh-CN" altLang="en-US" dirty="0"/>
              <a:t>、（●点击鼠标）先说基于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簇技术的芯片制备方法，（●点击鼠标）先准备好一个</a:t>
            </a:r>
            <a:r>
              <a:rPr kumimoji="1" lang="en-US" altLang="zh-CN" dirty="0"/>
              <a:t>DNA</a:t>
            </a:r>
            <a:r>
              <a:rPr kumimoji="1" lang="zh-CN" altLang="en-US" dirty="0"/>
              <a:t>文库，</a:t>
            </a:r>
            <a:r>
              <a:rPr kumimoji="1" lang="zh-CN" altLang="en-US" sz="2400" dirty="0">
                <a:solidFill>
                  <a:srgbClr val="FF0000"/>
                </a:solidFill>
              </a:rPr>
              <a:t>这个</a:t>
            </a:r>
            <a:r>
              <a:rPr kumimoji="1" lang="en-US" altLang="zh-CN" sz="2400" dirty="0">
                <a:solidFill>
                  <a:srgbClr val="FF0000"/>
                </a:solidFill>
              </a:rPr>
              <a:t>DNA</a:t>
            </a:r>
            <a:r>
              <a:rPr kumimoji="1" lang="zh-CN" altLang="en-US" sz="2400" dirty="0">
                <a:solidFill>
                  <a:srgbClr val="FF0000"/>
                </a:solidFill>
              </a:rPr>
              <a:t>文库中的每一个分子都</a:t>
            </a:r>
            <a:r>
              <a:rPr kumimoji="1" lang="zh-CN" altLang="en-US" sz="2400" u="sng" dirty="0">
                <a:solidFill>
                  <a:srgbClr val="FF0000"/>
                </a:solidFill>
              </a:rPr>
              <a:t>分别</a:t>
            </a:r>
            <a:r>
              <a:rPr kumimoji="1" lang="zh-CN" altLang="en-US" sz="2400" dirty="0">
                <a:solidFill>
                  <a:srgbClr val="FF0000"/>
                </a:solidFill>
              </a:rPr>
              <a:t>带有一段独特的标志性序列</a:t>
            </a:r>
            <a:r>
              <a:rPr kumimoji="1" lang="zh-CN" altLang="en-US" dirty="0"/>
              <a:t>。（要修改）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（●点击鼠标）是把</a:t>
            </a:r>
            <a:r>
              <a:rPr kumimoji="1" lang="en-US" altLang="zh-CN" dirty="0"/>
              <a:t>DNA</a:t>
            </a:r>
            <a:r>
              <a:rPr kumimoji="1" lang="zh-CN" altLang="en-US" dirty="0"/>
              <a:t>文库撒到芯片表面，通过桥式</a:t>
            </a:r>
            <a:r>
              <a:rPr kumimoji="1" lang="en-US" altLang="zh-CN" dirty="0"/>
              <a:t>PCR</a:t>
            </a:r>
            <a:r>
              <a:rPr kumimoji="1" lang="zh-CN" altLang="en-US" dirty="0"/>
              <a:t>，（●点击鼠标）在芯片表面形成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簇，每一个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簇，都带有一个标志性序列。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strike="sngStrike" dirty="0"/>
              <a:t>是在芯片表面铺上</a:t>
            </a:r>
            <a:r>
              <a:rPr kumimoji="1" lang="en-US" altLang="zh-CN" strike="sngStrike" dirty="0"/>
              <a:t>DNA</a:t>
            </a:r>
            <a:r>
              <a:rPr kumimoji="1" lang="zh-CN" altLang="en-US" strike="sngStrike" dirty="0"/>
              <a:t>分子库，</a:t>
            </a:r>
            <a:r>
              <a:rPr kumimoji="1" lang="en-US" altLang="zh-CN" strike="sngStrike" dirty="0"/>
              <a:t>DNA</a:t>
            </a:r>
            <a:r>
              <a:rPr kumimoji="1" lang="zh-CN" altLang="en-US" strike="sngStrike" dirty="0"/>
              <a:t>分子库的每一个分子，都带有独特的序列。</a:t>
            </a:r>
            <a:endParaRPr kumimoji="1" lang="en-US" altLang="zh-CN" strike="sngStrike" dirty="0"/>
          </a:p>
          <a:p>
            <a:endParaRPr kumimoji="1" lang="en-US" altLang="zh-CN" strike="sngStrike" dirty="0"/>
          </a:p>
          <a:p>
            <a:r>
              <a:rPr kumimoji="1" lang="zh-CN" altLang="en-US" strike="sngStrike" dirty="0"/>
              <a:t>这些分子库被撒到芯片表面上之后，在芯片表面上固定下来。</a:t>
            </a:r>
            <a:endParaRPr kumimoji="1" lang="en-US" altLang="zh-CN" strike="sngStrike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（●点击鼠标）然后，通过第一轮的测序，确定表面上每一个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簇的独特序列，和这个独特序列的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簇所在的空间位置。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2</a:t>
            </a:r>
            <a:r>
              <a:rPr kumimoji="1" lang="zh-CN" altLang="en-US" dirty="0"/>
              <a:t>、（●点击鼠标）再说基于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纳米球的技术。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（●点击鼠标）同样也是准备一个</a:t>
            </a:r>
            <a:r>
              <a:rPr kumimoji="1" lang="en-US" altLang="zh-CN" dirty="0"/>
              <a:t>DNA</a:t>
            </a:r>
            <a:r>
              <a:rPr kumimoji="1" lang="zh-CN" altLang="en-US" dirty="0"/>
              <a:t>分子库，这个库中的每一个分子都有一段独特的标志性序列，接下来把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链做成环状</a:t>
            </a:r>
            <a:r>
              <a:rPr kumimoji="1" lang="en-US" altLang="zh-CN" dirty="0"/>
              <a:t>DNA</a:t>
            </a:r>
            <a:r>
              <a:rPr kumimoji="1" lang="zh-CN" altLang="en-US" dirty="0"/>
              <a:t>分子，再经过滚环复制，（●点击鼠标）得到长链的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分子，这些长链的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分子圈绕起来，就被称为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每一个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纳米球内，都带有从原始的那段标志性序列复制出来的许多个重复拷贝。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许多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纳米球，就组成一个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纳米球的库。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（●点击鼠标）接下来，把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纳米球撒到芯片上，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纳米球会被吸附到芯片上，（●点击鼠标）再经过第一轮的测序，确定每一个纳米球的空间位置和它的标志性序列。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然后，加入并连接上捕获寡核苷酸链，捕获寡核苷酸链上有</a:t>
            </a:r>
            <a:r>
              <a:rPr kumimoji="1" lang="en-US" altLang="zh-CN" dirty="0"/>
              <a:t>poly(T)</a:t>
            </a:r>
            <a:r>
              <a:rPr kumimoji="1" lang="zh-CN" altLang="en-US" dirty="0"/>
              <a:t>序列用来与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序列杂交，有</a:t>
            </a:r>
            <a:r>
              <a:rPr kumimoji="1" lang="en-US" altLang="zh-CN" dirty="0"/>
              <a:t>UMI</a:t>
            </a:r>
            <a:r>
              <a:rPr kumimoji="1" lang="zh-CN" altLang="en-US" dirty="0"/>
              <a:t>序列用来确认分子身份。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这样就得到了检测芯片。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u="sng" dirty="0"/>
              <a:t>3</a:t>
            </a:r>
            <a:r>
              <a:rPr kumimoji="1" lang="zh-CN" altLang="en-US" u="sng" dirty="0"/>
              <a:t>、再说这两种方法检测样本的实验</a:t>
            </a:r>
            <a:r>
              <a:rPr kumimoji="1" lang="zh-CN" altLang="en-US" dirty="0"/>
              <a:t>。和前面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的方法类似，样本经过透化，里面的</a:t>
            </a:r>
            <a:r>
              <a:rPr kumimoji="1" lang="en-US" altLang="zh-CN" dirty="0"/>
              <a:t>RNA</a:t>
            </a:r>
            <a:r>
              <a:rPr kumimoji="1" lang="zh-CN" altLang="en-US" dirty="0"/>
              <a:t>会游离出来，当样本的</a:t>
            </a:r>
            <a:r>
              <a:rPr kumimoji="1" lang="en-US" altLang="zh-CN" dirty="0"/>
              <a:t>RNA</a:t>
            </a:r>
            <a:r>
              <a:rPr kumimoji="1" lang="zh-CN" altLang="en-US" dirty="0"/>
              <a:t>与芯片表面的核酸分子接触，用一系列的酶反应，生成出既有</a:t>
            </a:r>
            <a:r>
              <a:rPr kumimoji="1" lang="en-US" altLang="zh-CN" dirty="0"/>
              <a:t>RNA</a:t>
            </a:r>
            <a:r>
              <a:rPr kumimoji="1" lang="zh-CN" altLang="en-US" dirty="0"/>
              <a:t>的基因信息，又有芯片表面的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簇或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纳米球位置标签信息的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这些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链再被做成测序文库，通过第二轮测序，再通过生物信息学分析，还原得到原始的空间表达信息。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967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第四种，</a:t>
            </a:r>
            <a:r>
              <a:rPr kumimoji="1" lang="en-US" altLang="zh-CN" dirty="0" err="1"/>
              <a:t>DBiT</a:t>
            </a:r>
            <a:r>
              <a:rPr kumimoji="1" lang="en-US" altLang="zh-CN" dirty="0"/>
              <a:t>-seq</a:t>
            </a:r>
            <a:r>
              <a:rPr kumimoji="1" lang="zh-CN" altLang="en-US" dirty="0"/>
              <a:t>，这个技术是按照横与竖两个维度，分两次给样本中的核酸链（●点击鼠标）打上</a:t>
            </a:r>
            <a:r>
              <a:rPr kumimoji="1" lang="en-US" altLang="zh-CN" dirty="0"/>
              <a:t>X</a:t>
            </a:r>
            <a:r>
              <a:rPr kumimoji="1" lang="zh-CN" altLang="en-US" dirty="0"/>
              <a:t>轴座标、（●点击鼠标）和</a:t>
            </a:r>
            <a:r>
              <a:rPr kumimoji="1" lang="en-US" altLang="zh-CN" dirty="0"/>
              <a:t>Y</a:t>
            </a:r>
            <a:r>
              <a:rPr kumimoji="1" lang="zh-CN" altLang="en-US" dirty="0"/>
              <a:t>轴座标的信息标签序列。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同样，再把这些核酸链构建成测序文库，通过测序，然后再做生物信息学分析，还原出样本的空间转录组信息。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2055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这张表，罗列了这</a:t>
            </a:r>
            <a:r>
              <a:rPr kumimoji="1" lang="en-US" altLang="zh-CN" dirty="0"/>
              <a:t>11</a:t>
            </a:r>
            <a:r>
              <a:rPr kumimoji="1" lang="zh-CN" altLang="en-US" dirty="0"/>
              <a:t>种空间转录组方法的纸面上的各项技术指标。有兴趣的同学可以暂停视频，细细看。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873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接下来，讲第二部分，（●点击鼠标）用作标准品的三类样本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6807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  <a:p>
            <a:r>
              <a:rPr kumimoji="1" lang="zh-CN" altLang="en-US" dirty="0"/>
              <a:t>作者挑选用作标准品的组织要符合三个特征：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1</a:t>
            </a:r>
            <a:r>
              <a:rPr kumimoji="1" lang="zh-CN" altLang="en-US" dirty="0"/>
              <a:t>、易得性，就是这些组织很容易得到，也就方便各家实验室重复这项实验的结果。</a:t>
            </a:r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2</a:t>
            </a:r>
            <a:r>
              <a:rPr kumimoji="1" lang="zh-CN" altLang="en-US" dirty="0"/>
              <a:t>、这些组织中要有稳定的、特异的标志基因的表达</a:t>
            </a:r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3</a:t>
            </a:r>
            <a:r>
              <a:rPr kumimoji="1" lang="zh-CN" altLang="en-US" dirty="0"/>
              <a:t>、参考的区域有清楚的形态学结构，容易在切片中找到这些形态学结构。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937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论文作者选用了三种组织样本，作为实验中的标准品。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（●点击鼠标）第一种组织样本是成年小鼠的脑子。成年小鼠的脑子中的海马体，展显出稳定的厚度，并且有（●点击鼠标）阿蒙角和（●点击鼠标）齿状回等结构，并且这些结构有独特的表达特征。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/>
              <a:t>（●点击鼠标）第二种组织样本是胎龄为</a:t>
            </a:r>
            <a:r>
              <a:rPr kumimoji="1" lang="en-US" altLang="zh-CN" dirty="0"/>
              <a:t>12.5</a:t>
            </a:r>
            <a:r>
              <a:rPr kumimoji="1" lang="zh-CN" altLang="en-US" dirty="0"/>
              <a:t>天的小鼠的胚胎，尤其是眼睛。这时候的睛眼有一个已知的结构，晶状体被视网膜神经细胞所包围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（●点击鼠标）第三种组织样本是成年小鼠鼻子中的嗅球。小鼠的嗅球有不同的神经细胞的层，而且这些层清楚地分开。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4954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接下来，（●点击鼠标）讲第三部分，比较项目中的第一节，捕获效率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1084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论文作者用前面所说的十一种检测方法，对</a:t>
            </a:r>
            <a:r>
              <a:rPr kumimoji="1" lang="en-US" altLang="zh-CN" dirty="0"/>
              <a:t>3</a:t>
            </a:r>
            <a:r>
              <a:rPr kumimoji="1" lang="zh-CN" altLang="en-US" dirty="0"/>
              <a:t>种样本，一共做了</a:t>
            </a:r>
            <a:r>
              <a:rPr kumimoji="1" lang="en-US" altLang="zh-CN" dirty="0"/>
              <a:t>35</a:t>
            </a:r>
            <a:r>
              <a:rPr kumimoji="1" lang="zh-CN" altLang="en-US" dirty="0"/>
              <a:t>个实验。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3585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这是部分的实验结果所得到的空间转录图。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459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就各家产品的捕获面积而言，华大的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能捕获的面积最大，一般可以捕获</a:t>
            </a:r>
            <a:r>
              <a:rPr kumimoji="1" lang="en-US" altLang="zh-CN" dirty="0"/>
              <a:t>1cm</a:t>
            </a:r>
            <a:r>
              <a:rPr kumimoji="1" lang="zh-CN" altLang="en-US" dirty="0"/>
              <a:t> </a:t>
            </a:r>
            <a:r>
              <a:rPr kumimoji="1" lang="en-US" altLang="zh-CN" dirty="0"/>
              <a:t>X 1cm</a:t>
            </a:r>
            <a:r>
              <a:rPr kumimoji="1" lang="zh-CN" altLang="en-US" dirty="0"/>
              <a:t>的面积，最大可以拓展到捕获</a:t>
            </a:r>
            <a:r>
              <a:rPr kumimoji="1" lang="en-US" altLang="zh-CN" dirty="0"/>
              <a:t>13.2cm X 13.2cm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而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的捕获面积很小，几乎只能覆盖到一部分的样本面积，理论上，它的捕获面积的直径，是</a:t>
            </a:r>
            <a:r>
              <a:rPr kumimoji="1" lang="en-US" altLang="zh-CN" dirty="0"/>
              <a:t>3mm</a:t>
            </a:r>
          </a:p>
          <a:p>
            <a:endParaRPr kumimoji="1" lang="en-US" altLang="zh-CN" dirty="0"/>
          </a:p>
          <a:p>
            <a:r>
              <a:rPr kumimoji="1" lang="en-US" altLang="zh-CN" dirty="0" err="1"/>
              <a:t>DBiT</a:t>
            </a:r>
            <a:r>
              <a:rPr kumimoji="1" lang="en-US" altLang="zh-CN" dirty="0"/>
              <a:t>-seq</a:t>
            </a:r>
            <a:r>
              <a:rPr kumimoji="1" lang="zh-CN" altLang="en-US" dirty="0"/>
              <a:t>的捕获面积也很小，它有两款，小的一款只有</a:t>
            </a:r>
            <a:r>
              <a:rPr kumimoji="1" lang="en-US" altLang="zh-CN" dirty="0"/>
              <a:t>2mm X 2mm</a:t>
            </a:r>
            <a:r>
              <a:rPr kumimoji="1" lang="zh-CN" altLang="en-US" dirty="0"/>
              <a:t>，大的一款也只有</a:t>
            </a:r>
            <a:r>
              <a:rPr kumimoji="1" lang="en-US" altLang="zh-CN" dirty="0"/>
              <a:t>5mm X 5mm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904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大家好，欢迎来到</a:t>
            </a:r>
            <a:r>
              <a:rPr kumimoji="1" lang="en-US" altLang="zh-CN" dirty="0"/>
              <a:t>【</a:t>
            </a:r>
            <a:r>
              <a:rPr kumimoji="1" lang="zh-CN" altLang="en-US" dirty="0"/>
              <a:t>陈巍学基因</a:t>
            </a:r>
            <a:r>
              <a:rPr kumimoji="1" lang="en-US" altLang="zh-CN" dirty="0"/>
              <a:t>】</a:t>
            </a:r>
            <a:r>
              <a:rPr kumimoji="1" lang="zh-CN" altLang="en-US" dirty="0"/>
              <a:t>。今天要和大家谈的，是</a:t>
            </a:r>
            <a:r>
              <a:rPr kumimoji="1" lang="en-US" altLang="zh-CN" dirty="0"/>
              <a:t>《</a:t>
            </a:r>
            <a:r>
              <a:rPr kumimoji="1" lang="zh-CN" altLang="en-US" dirty="0"/>
              <a:t>系统地比较</a:t>
            </a:r>
            <a:r>
              <a:rPr kumimoji="1" lang="en-US" altLang="zh-CN" dirty="0"/>
              <a:t>11</a:t>
            </a:r>
            <a:r>
              <a:rPr kumimoji="1" lang="zh-CN" altLang="en-US" dirty="0"/>
              <a:t>种空间转录组方法</a:t>
            </a:r>
            <a:r>
              <a:rPr kumimoji="1" lang="en-US" altLang="zh-CN" dirty="0"/>
              <a:t>》</a:t>
            </a:r>
          </a:p>
          <a:p>
            <a:endParaRPr kumimoji="1" lang="en-US" altLang="zh-CN" strike="sngStrike" dirty="0"/>
          </a:p>
          <a:p>
            <a:r>
              <a:rPr kumimoji="1" lang="zh-CN" altLang="en-US" strike="noStrike" dirty="0"/>
              <a:t>现在市面上出现了许多种空间转录组技术，各家供应商都说自己的优点，用户可能会看得眼花缭乱。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817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这是对小鼠脑子的检测结果。（●点击鼠标）作者特意挑了脑子中海马体的阿蒙角部分，来做各种检测方法的比较。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（●点击鼠标）阿蒙角就是脑子中这个象羊角的结构，</a:t>
            </a:r>
            <a:r>
              <a:rPr kumimoji="1" lang="zh-CN" altLang="en-US" strike="sngStrike" dirty="0"/>
              <a:t>如果是看完整的大脑结构，可以看到这个对称的象羊角的部分，因为象羊角，所以在英文中被称为</a:t>
            </a:r>
            <a:r>
              <a:rPr kumimoji="1" lang="en-US" altLang="zh-CN" strike="sngStrike" dirty="0"/>
              <a:t>Cornu </a:t>
            </a:r>
            <a:r>
              <a:rPr kumimoji="1" lang="en-US" altLang="zh-CN" strike="sngStrike" dirty="0" err="1"/>
              <a:t>Ammonis</a:t>
            </a:r>
            <a:r>
              <a:rPr kumimoji="1" lang="zh-CN" altLang="en-US" strike="sngStrike" dirty="0"/>
              <a:t>，</a:t>
            </a:r>
            <a:r>
              <a:rPr kumimoji="1" lang="en-US" altLang="zh-CN" strike="sngStrike" dirty="0"/>
              <a:t>Ammon</a:t>
            </a:r>
            <a:r>
              <a:rPr kumimoji="1" lang="zh-CN" altLang="en-US" strike="sngStrike" dirty="0"/>
              <a:t>是埃及神话中的羊角状的一个神。</a:t>
            </a:r>
            <a:endParaRPr kumimoji="1" lang="en-US" altLang="zh-CN" strike="sngStrike" dirty="0"/>
          </a:p>
          <a:p>
            <a:endParaRPr kumimoji="1" lang="en-US" altLang="zh-CN" dirty="0"/>
          </a:p>
          <a:p>
            <a:r>
              <a:rPr kumimoji="1" lang="zh-CN" altLang="en-US" dirty="0"/>
              <a:t>在实验中，这个阿蒙角，是用</a:t>
            </a:r>
            <a:r>
              <a:rPr kumimoji="1" lang="en-US" altLang="zh-CN" dirty="0"/>
              <a:t>H&amp;E</a:t>
            </a:r>
            <a:r>
              <a:rPr kumimoji="1" lang="zh-CN" altLang="en-US" dirty="0"/>
              <a:t>染色的方法，来从形态学上确定的。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在分子捕获效率上，作者首先手工地从样本中挑出各样本的阿蒙角的区域，把对应于阿蒙角区域的测序</a:t>
            </a:r>
            <a:r>
              <a:rPr kumimoji="1" lang="en-US" altLang="zh-CN" dirty="0"/>
              <a:t>reads</a:t>
            </a:r>
            <a:r>
              <a:rPr kumimoji="1" lang="zh-CN" altLang="en-US" dirty="0"/>
              <a:t>进行分析。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0218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左图，是各种检测方法，在各个测序深度时，得到的有效</a:t>
            </a:r>
            <a:r>
              <a:rPr kumimoji="1" lang="en-US" altLang="zh-CN" dirty="0"/>
              <a:t>UMI</a:t>
            </a:r>
            <a:r>
              <a:rPr kumimoji="1" lang="zh-CN" altLang="en-US" dirty="0"/>
              <a:t>数量。</a:t>
            </a:r>
            <a:r>
              <a:rPr kumimoji="1" lang="en-US" altLang="zh-CN" dirty="0"/>
              <a:t>UMI</a:t>
            </a:r>
            <a:r>
              <a:rPr kumimoji="1" lang="zh-CN" altLang="en-US" dirty="0"/>
              <a:t>是 </a:t>
            </a:r>
            <a:r>
              <a:rPr kumimoji="1" lang="en-US" altLang="zh-CN" dirty="0"/>
              <a:t>unique molecular identifier</a:t>
            </a:r>
            <a:r>
              <a:rPr kumimoji="1" lang="zh-CN" altLang="en-US" dirty="0"/>
              <a:t>的首字母缩写，是测序中得到的、来源于独立的原始分子的意思，它主要是扣除掉了</a:t>
            </a:r>
            <a:r>
              <a:rPr kumimoji="1" lang="en-US" altLang="zh-CN" dirty="0"/>
              <a:t>PCR</a:t>
            </a:r>
            <a:r>
              <a:rPr kumimoji="1" lang="zh-CN" altLang="en-US" dirty="0"/>
              <a:t>扩增导致的重复</a:t>
            </a:r>
            <a:r>
              <a:rPr kumimoji="1" lang="en-US" altLang="zh-CN" dirty="0"/>
              <a:t>reads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分析通过两种方法，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第一种方法是把目标区域测到的所有</a:t>
            </a:r>
            <a:r>
              <a:rPr kumimoji="1" lang="en-US" altLang="zh-CN" dirty="0"/>
              <a:t>reads</a:t>
            </a:r>
            <a:r>
              <a:rPr kumimoji="1" lang="zh-CN" altLang="en-US" dirty="0"/>
              <a:t>进行分析，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（●点击鼠标）我们看</a:t>
            </a:r>
            <a:r>
              <a:rPr kumimoji="1" lang="en-US" altLang="zh-CN" dirty="0"/>
              <a:t>b</a:t>
            </a:r>
            <a:r>
              <a:rPr kumimoji="1" lang="zh-CN" altLang="en-US" dirty="0"/>
              <a:t>图。</a:t>
            </a:r>
            <a:r>
              <a:rPr kumimoji="1" lang="en-US" altLang="zh-CN" dirty="0"/>
              <a:t>b</a:t>
            </a:r>
            <a:r>
              <a:rPr kumimoji="1" lang="zh-CN" altLang="en-US" dirty="0"/>
              <a:t>图的横轴是测序的</a:t>
            </a:r>
            <a:r>
              <a:rPr kumimoji="1" lang="en-US" altLang="zh-CN" dirty="0"/>
              <a:t>reads</a:t>
            </a:r>
            <a:r>
              <a:rPr kumimoji="1" lang="zh-CN" altLang="en-US" dirty="0"/>
              <a:t>数量，纵轴是经过分析，得到的有效的独立</a:t>
            </a:r>
            <a:r>
              <a:rPr kumimoji="1" lang="en-US" altLang="zh-CN" dirty="0"/>
              <a:t>UMI</a:t>
            </a:r>
            <a:r>
              <a:rPr kumimoji="1" lang="zh-CN" altLang="en-US" dirty="0"/>
              <a:t>数量。每一条彩色的线，就是一种检测方法得到的结果。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可以看到，每一种方法，测序的深度都远没有达到饱和。这里所说的，没有达到饱和的意思，就是每一条曲线都在其末端保持了向上的态势，也就是说，如果再多测一点数据量，那还可以得到更多的新的</a:t>
            </a:r>
            <a:r>
              <a:rPr kumimoji="1" lang="en-US" altLang="zh-CN" dirty="0"/>
              <a:t>UMI</a:t>
            </a:r>
            <a:r>
              <a:rPr kumimoji="1" lang="zh-CN" altLang="en-US" dirty="0"/>
              <a:t>，也可以为分析提供有用的、新的信息。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在同样的样本区域上，华大的 </a:t>
            </a:r>
            <a:r>
              <a:rPr kumimoji="1" lang="en-US" altLang="zh-CN" dirty="0"/>
              <a:t>Stereo-seq </a:t>
            </a:r>
            <a:r>
              <a:rPr kumimoji="1" lang="zh-CN" altLang="en-US" dirty="0"/>
              <a:t>技术得到了最多的 </a:t>
            </a:r>
            <a:r>
              <a:rPr kumimoji="1" lang="en-US" altLang="zh-CN" dirty="0"/>
              <a:t>UMI</a:t>
            </a:r>
            <a:r>
              <a:rPr kumimoji="1" lang="zh-CN" altLang="en-US" dirty="0"/>
              <a:t> 数量。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第二种方法是降低采样量，也就是</a:t>
            </a:r>
            <a:r>
              <a:rPr kumimoji="1" lang="en-US" altLang="zh-CN" dirty="0"/>
              <a:t>down sampling</a:t>
            </a:r>
            <a:r>
              <a:rPr kumimoji="1" lang="zh-CN" altLang="en-US" dirty="0"/>
              <a:t>，这样让每种方法都以相同的</a:t>
            </a:r>
            <a:r>
              <a:rPr kumimoji="1" lang="en-US" altLang="zh-CN" dirty="0"/>
              <a:t>reads</a:t>
            </a:r>
            <a:r>
              <a:rPr kumimoji="1" lang="zh-CN" altLang="en-US" dirty="0"/>
              <a:t>数，进行比较。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（●点击鼠标）降低采样量所确定的采样量，就是图中虚线所在的位置。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（●点击鼠标）从数据图中，可以看到，当采用相同的测序数据量时，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有最多的</a:t>
            </a:r>
            <a:r>
              <a:rPr kumimoji="1" lang="en-US" altLang="zh-CN" dirty="0"/>
              <a:t>counts</a:t>
            </a:r>
            <a:r>
              <a:rPr kumimoji="1" lang="zh-CN" altLang="en-US" dirty="0"/>
              <a:t>，也就是独立的</a:t>
            </a:r>
            <a:r>
              <a:rPr kumimoji="1" lang="en-US" altLang="zh-CN" dirty="0"/>
              <a:t>UMI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476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在小鼠胚胎眼睛的样本中，（●点击鼠标）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用探针的方法，在降低采样量的比较中，有最多的有效</a:t>
            </a:r>
            <a:r>
              <a:rPr kumimoji="1" lang="en-US" altLang="zh-CN" dirty="0"/>
              <a:t>UMI.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5917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每个</a:t>
            </a:r>
            <a:r>
              <a:rPr kumimoji="1" lang="en-US" altLang="zh-CN" dirty="0"/>
              <a:t>spot</a:t>
            </a:r>
            <a:r>
              <a:rPr kumimoji="1" lang="zh-CN" altLang="en-US" dirty="0"/>
              <a:t>上的</a:t>
            </a:r>
            <a:r>
              <a:rPr kumimoji="1" lang="en-US" altLang="zh-CN" dirty="0"/>
              <a:t>read</a:t>
            </a:r>
            <a:r>
              <a:rPr kumimoji="1" lang="zh-CN" altLang="en-US" dirty="0"/>
              <a:t>数量与基因数量的关系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（●点击鼠标）发现，华大的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方法，所得到的结果中，每个点上的</a:t>
            </a:r>
            <a:r>
              <a:rPr kumimoji="1" lang="en-US" altLang="zh-CN" dirty="0"/>
              <a:t>reads</a:t>
            </a:r>
            <a:r>
              <a:rPr kumimoji="1" lang="zh-CN" altLang="en-US" dirty="0"/>
              <a:t>数，与每个点上的基因数的关系，更加明白直接。</a:t>
            </a:r>
            <a:r>
              <a:rPr kumimoji="1" lang="zh-CN" altLang="en-US" u="sng" dirty="0"/>
              <a:t>也就是我们看到的图中由小点组成的线，</a:t>
            </a:r>
            <a:r>
              <a:rPr kumimoji="1" lang="zh-CN" altLang="en-US" dirty="0"/>
              <a:t>更加长、更加直。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22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看特征区域和特征基因的表达，（●点击鼠标）作者先挑了海马中</a:t>
            </a:r>
            <a:r>
              <a:rPr kumimoji="1" lang="en-US" altLang="zh-CN" dirty="0"/>
              <a:t>CA3</a:t>
            </a:r>
            <a:r>
              <a:rPr kumimoji="1" lang="zh-CN" altLang="en-US" dirty="0"/>
              <a:t>区域，</a:t>
            </a:r>
            <a:r>
              <a:rPr kumimoji="1" lang="en-US" altLang="zh-CN" dirty="0"/>
              <a:t>50</a:t>
            </a:r>
            <a:r>
              <a:rPr kumimoji="1" lang="zh-CN" altLang="en-US" dirty="0"/>
              <a:t>微米*</a:t>
            </a:r>
            <a:r>
              <a:rPr kumimoji="1" lang="en-US" altLang="zh-CN" dirty="0"/>
              <a:t>50</a:t>
            </a:r>
            <a:r>
              <a:rPr kumimoji="1" lang="zh-CN" altLang="en-US" dirty="0"/>
              <a:t>微米范围内的三个特征基因的表达，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（●点击鼠标）这三个特征基因分别是：</a:t>
            </a:r>
            <a:r>
              <a:rPr kumimoji="1" lang="en-US" altLang="zh-CN" dirty="0"/>
              <a:t>Prdm8</a:t>
            </a:r>
            <a:r>
              <a:rPr kumimoji="1" lang="zh-CN" altLang="en-US" dirty="0"/>
              <a:t>、</a:t>
            </a:r>
            <a:r>
              <a:rPr kumimoji="1" lang="en-US" altLang="zh-CN" dirty="0"/>
              <a:t>Prox1</a:t>
            </a:r>
            <a:r>
              <a:rPr kumimoji="1" lang="zh-CN" altLang="en-US" dirty="0"/>
              <a:t>、</a:t>
            </a:r>
            <a:r>
              <a:rPr kumimoji="1" lang="en-US" altLang="zh-CN" dirty="0"/>
              <a:t>Slc17a7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（●点击鼠标）结果是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(probe)</a:t>
            </a:r>
            <a:r>
              <a:rPr kumimoji="1" lang="zh-CN" altLang="en-US" dirty="0"/>
              <a:t>、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、</a:t>
            </a:r>
            <a:r>
              <a:rPr kumimoji="1" lang="en-US" altLang="zh-CN" u="sng" dirty="0" err="1"/>
              <a:t>DynaSpatial</a:t>
            </a:r>
            <a:r>
              <a:rPr kumimoji="1" lang="zh-CN" altLang="en-US" dirty="0"/>
              <a:t>，这三个检测方法有最高的灵敏度。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7628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同样，在胚胎眼睛的部分，（●点击鼠标）比较：</a:t>
            </a:r>
            <a:r>
              <a:rPr kumimoji="1" lang="en-US" altLang="zh-CN" dirty="0"/>
              <a:t>Vit</a:t>
            </a:r>
            <a:r>
              <a:rPr kumimoji="1" lang="zh-CN" altLang="en-US" dirty="0"/>
              <a:t>、</a:t>
            </a:r>
            <a:r>
              <a:rPr kumimoji="1" lang="en-US" altLang="zh-CN" dirty="0"/>
              <a:t>Aldh1a1</a:t>
            </a:r>
            <a:r>
              <a:rPr kumimoji="1" lang="zh-CN" altLang="en-US" dirty="0"/>
              <a:t>、</a:t>
            </a:r>
            <a:r>
              <a:rPr kumimoji="1" lang="en-US" altLang="zh-CN" dirty="0"/>
              <a:t>Crybb3</a:t>
            </a:r>
            <a:r>
              <a:rPr kumimoji="1" lang="zh-CN" altLang="en-US" dirty="0"/>
              <a:t>，这三个基因的表达。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结果也同样，（●点击鼠标）是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(probe)</a:t>
            </a:r>
            <a:r>
              <a:rPr kumimoji="1" lang="zh-CN" altLang="en-US" dirty="0"/>
              <a:t>、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DynaSpatial</a:t>
            </a:r>
            <a:r>
              <a:rPr kumimoji="1" lang="zh-CN" altLang="en-US" dirty="0"/>
              <a:t>，这三个检测方法有最高的灵敏度。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（●点击鼠标）而用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polyA</a:t>
            </a:r>
            <a:r>
              <a:rPr kumimoji="1" lang="en-US" altLang="zh-CN" dirty="0"/>
              <a:t>)</a:t>
            </a:r>
            <a:r>
              <a:rPr kumimoji="1" lang="zh-CN" altLang="en-US" dirty="0"/>
              <a:t>方法的检测结果灵敏度不够高。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93225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接下来，（●点击鼠标）第</a:t>
            </a:r>
            <a:r>
              <a:rPr kumimoji="1" lang="en-US" altLang="zh-CN" dirty="0"/>
              <a:t>2</a:t>
            </a:r>
            <a:r>
              <a:rPr kumimoji="1" lang="zh-CN" altLang="en-US" dirty="0"/>
              <a:t>个比较项目，各种检测方法的空间分辨率与分子横向扩散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7414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在空间转录组的检测中，另一个重要的参数和就是对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空间位置检测的准确性。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为了检测这个指标，作者在选定的区域对一个特定的基因做图。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（●点击鼠标）定量所选区域浓度的“峰最高高度一半处的左侧半峰宽”，</a:t>
            </a:r>
            <a:r>
              <a:rPr kumimoji="1" lang="en-US" altLang="zh-CN" dirty="0"/>
              <a:t>left-width at half-maximum </a:t>
            </a:r>
            <a:r>
              <a:rPr kumimoji="1" lang="zh-CN" altLang="en-US" dirty="0"/>
              <a:t>，缩写是 </a:t>
            </a:r>
            <a:r>
              <a:rPr kumimoji="1" lang="en-US" altLang="zh-CN" dirty="0"/>
              <a:t>LWHM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这个参数，就是其字面意思“峰最高高度一半处的左侧半峰宽值”。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2444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在小鼠嗅球样本中，（●点击鼠标）作者挑选了 </a:t>
            </a:r>
            <a:r>
              <a:rPr kumimoji="1" lang="en-US" altLang="zh-CN" dirty="0"/>
              <a:t>Slc17a7 </a:t>
            </a:r>
            <a:r>
              <a:rPr kumimoji="1" lang="zh-CN" altLang="en-US" dirty="0"/>
              <a:t>这个基因作为标志基因，因为这个基因预计会在僧帽细胞和丝状细胞（</a:t>
            </a:r>
            <a:r>
              <a:rPr kumimoji="1" lang="en-US" altLang="zh-CN" dirty="0"/>
              <a:t>mitral and tufted cells</a:t>
            </a:r>
            <a:r>
              <a:rPr kumimoji="1" lang="zh-CN" altLang="en-US" dirty="0"/>
              <a:t>）中表达，</a:t>
            </a:r>
            <a:r>
              <a:rPr kumimoji="1" lang="zh-CN" altLang="en-US" u="sng" dirty="0"/>
              <a:t>并形成</a:t>
            </a:r>
            <a:r>
              <a:rPr kumimoji="1" lang="en-US" altLang="zh-CN" u="sng" dirty="0"/>
              <a:t>2</a:t>
            </a:r>
            <a:r>
              <a:rPr kumimoji="1" lang="zh-CN" altLang="en-US" u="sng" dirty="0"/>
              <a:t>个独特的层</a:t>
            </a:r>
            <a:r>
              <a:rPr kumimoji="1" lang="zh-CN" altLang="en-US" dirty="0"/>
              <a:t>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（●点击鼠标）在三种的检测方法中，</a:t>
            </a:r>
            <a:r>
              <a:rPr kumimoji="1" lang="en-US" altLang="zh-CN" dirty="0"/>
              <a:t>Slide-seq V1.5</a:t>
            </a:r>
            <a:r>
              <a:rPr kumimoji="1" lang="zh-CN" altLang="en-US" dirty="0"/>
              <a:t>和</a:t>
            </a:r>
            <a:r>
              <a:rPr kumimoji="1" lang="en-US" altLang="zh-CN" dirty="0"/>
              <a:t>PIXEL-seq</a:t>
            </a:r>
            <a:r>
              <a:rPr kumimoji="1" lang="zh-CN" altLang="en-US" dirty="0"/>
              <a:t>这两个方法展示出扩散最少。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9592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在三种低分辨率的方法（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polyA</a:t>
            </a:r>
            <a:r>
              <a:rPr kumimoji="1" lang="en-US" altLang="zh-CN" dirty="0"/>
              <a:t>)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(probe)</a:t>
            </a:r>
            <a:r>
              <a:rPr kumimoji="1" lang="zh-CN" altLang="en-US" dirty="0"/>
              <a:t>、</a:t>
            </a:r>
            <a:r>
              <a:rPr kumimoji="1" lang="en-US" altLang="zh-CN" u="sng" dirty="0" err="1"/>
              <a:t>DynaSpatial</a:t>
            </a:r>
            <a:r>
              <a:rPr kumimoji="1" lang="zh-CN" altLang="en-US" u="sng" dirty="0"/>
              <a:t>）</a:t>
            </a:r>
            <a:r>
              <a:rPr kumimoji="1" lang="zh-CN" altLang="en-US" dirty="0"/>
              <a:t>中，（●点击鼠标）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polyA</a:t>
            </a:r>
            <a:r>
              <a:rPr kumimoji="1" lang="en-US" altLang="zh-CN" dirty="0"/>
              <a:t>)</a:t>
            </a:r>
            <a:r>
              <a:rPr kumimoji="1" lang="zh-CN" altLang="en-US" dirty="0"/>
              <a:t>的方法保持了更加清楚的两个峰。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zh-CN" altLang="en-US" u="sng" dirty="0"/>
              <a:t>而</a:t>
            </a:r>
            <a:r>
              <a:rPr kumimoji="1" lang="en-US" altLang="zh-CN" u="sng" dirty="0" err="1"/>
              <a:t>DynaSpatial</a:t>
            </a:r>
            <a:r>
              <a:rPr kumimoji="1" lang="zh-CN" altLang="en-US" u="sng" dirty="0"/>
              <a:t>几乎很难分辨出两个峰</a:t>
            </a:r>
            <a:r>
              <a:rPr kumimoji="1"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40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trike="noStrike" dirty="0"/>
              <a:t>最近，</a:t>
            </a:r>
            <a:r>
              <a:rPr kumimoji="1" lang="zh-CN" altLang="en-US" dirty="0"/>
              <a:t>（●点击鼠标）在</a:t>
            </a:r>
            <a:r>
              <a:rPr kumimoji="1" lang="en-US" altLang="zh-CN" dirty="0"/>
              <a:t>nature methods</a:t>
            </a:r>
            <a:r>
              <a:rPr kumimoji="1" lang="zh-CN" altLang="en-US" dirty="0"/>
              <a:t>杂志的</a:t>
            </a:r>
            <a:r>
              <a:rPr kumimoji="1" lang="en-US" altLang="zh-CN" dirty="0"/>
              <a:t>2024</a:t>
            </a:r>
            <a:r>
              <a:rPr kumimoji="1" lang="zh-CN" altLang="en-US" dirty="0"/>
              <a:t>年</a:t>
            </a:r>
            <a:r>
              <a:rPr kumimoji="1" lang="en-US" altLang="zh-CN" dirty="0"/>
              <a:t>7</a:t>
            </a:r>
            <a:r>
              <a:rPr kumimoji="1" lang="zh-CN" altLang="en-US" dirty="0"/>
              <a:t>月刊上，发表了</a:t>
            </a:r>
            <a:r>
              <a:rPr kumimoji="1" lang="zh-CN" altLang="en-US" strike="noStrike" dirty="0"/>
              <a:t>一篇专业论文来测试比较这些空间转录组技术，那我就把这篇论文给大家做一个解读。</a:t>
            </a:r>
            <a:endParaRPr kumimoji="1" lang="en-US" altLang="zh-CN" strike="noStrike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（●点击鼠标）这篇论文的题目是</a:t>
            </a:r>
            <a:r>
              <a:rPr kumimoji="1" lang="en-US" altLang="zh-CN" dirty="0"/>
              <a:t>《Systematic comparison of sequencing-based spatial transcriptomic methods》</a:t>
            </a:r>
            <a:r>
              <a:rPr kumimoji="1" lang="zh-CN" altLang="en-US" dirty="0"/>
              <a:t>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文章的题目，翻译成中文，意</a:t>
            </a:r>
            <a:r>
              <a:rPr kumimoji="1" lang="zh-CN" altLang="en-US" sz="1200" dirty="0"/>
              <a:t>思是</a:t>
            </a:r>
            <a:r>
              <a:rPr kumimoji="1" lang="en-US" altLang="zh-CN" sz="1200" dirty="0"/>
              <a:t>《</a:t>
            </a:r>
            <a:r>
              <a:rPr kumimoji="1" lang="zh-CN" altLang="en-US" sz="1200" dirty="0"/>
              <a:t>系统地比较基于测序的空间转录组方法</a:t>
            </a:r>
            <a:r>
              <a:rPr kumimoji="1" lang="en-US" altLang="zh-CN" sz="1200" dirty="0"/>
              <a:t>》</a:t>
            </a:r>
            <a:r>
              <a:rPr kumimoji="1" lang="zh-CN" altLang="en-US" sz="1200" dirty="0"/>
              <a:t>。</a:t>
            </a:r>
            <a:endParaRPr kumimoji="1" lang="en-US" altLang="zh-CN" sz="1200" dirty="0"/>
          </a:p>
          <a:p>
            <a:endParaRPr kumimoji="1" lang="en-US" altLang="zh-CN" sz="1200" dirty="0"/>
          </a:p>
          <a:p>
            <a:r>
              <a:rPr kumimoji="1" lang="zh-CN" altLang="en-US" dirty="0"/>
              <a:t>（●点击鼠标）</a:t>
            </a:r>
            <a:r>
              <a:rPr kumimoji="1" lang="zh-CN" altLang="en-US" sz="1200" dirty="0"/>
              <a:t>通讯作者是西湖大学的刘晓东博士。</a:t>
            </a:r>
            <a:endParaRPr kumimoji="1" lang="en-US" altLang="zh-CN" sz="1200" dirty="0"/>
          </a:p>
          <a:p>
            <a:endParaRPr kumimoji="1" lang="en-US" altLang="zh-CN" sz="12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1894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在大脑中，作者选了</a:t>
            </a:r>
            <a:r>
              <a:rPr kumimoji="1" lang="en-US" altLang="zh-CN" dirty="0" err="1"/>
              <a:t>Ptdgs</a:t>
            </a:r>
            <a:r>
              <a:rPr kumimoji="1" lang="zh-CN" altLang="en-US" dirty="0"/>
              <a:t>这个基因作为标志基因。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（●点击鼠标）左图是对小鼠大脑样本中</a:t>
            </a:r>
            <a:r>
              <a:rPr kumimoji="1" lang="en-US" altLang="zh-CN" dirty="0" err="1"/>
              <a:t>Ptdgs</a:t>
            </a:r>
            <a:r>
              <a:rPr kumimoji="1" lang="zh-CN" altLang="en-US" dirty="0"/>
              <a:t>这个基因做原位杂交，得到的图，可以明楚地看到</a:t>
            </a:r>
            <a:r>
              <a:rPr kumimoji="1" lang="en-US" altLang="zh-CN" dirty="0" err="1"/>
              <a:t>Ptdgs</a:t>
            </a:r>
            <a:r>
              <a:rPr kumimoji="1" lang="zh-CN" altLang="en-US" dirty="0"/>
              <a:t>的转录本呈细线状在脑中分布。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（●点击鼠标）分析几种方法得到的</a:t>
            </a:r>
            <a:r>
              <a:rPr kumimoji="1" lang="en-US" altLang="zh-CN" dirty="0" err="1"/>
              <a:t>Ptdgs</a:t>
            </a:r>
            <a:r>
              <a:rPr kumimoji="1" lang="zh-CN" altLang="en-US" dirty="0"/>
              <a:t>基因的空间转录本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中，有严重的横向扩散。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的横向扩散最少，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（●点击鼠标）其次是</a:t>
            </a:r>
            <a:r>
              <a:rPr kumimoji="1" lang="en-US" altLang="zh-CN" dirty="0"/>
              <a:t>BMKMANU</a:t>
            </a:r>
            <a:r>
              <a:rPr kumimoji="1" lang="zh-CN" altLang="en-US" dirty="0"/>
              <a:t> </a:t>
            </a:r>
            <a:r>
              <a:rPr kumimoji="1" lang="en-US" altLang="zh-CN" dirty="0"/>
              <a:t>S1000</a:t>
            </a:r>
            <a:r>
              <a:rPr kumimoji="1" lang="zh-CN" altLang="en-US" dirty="0"/>
              <a:t>的横向扩散较少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7153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这是在大脑中，比较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基因的转录本的分布。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（●点击鼠标）左边的</a:t>
            </a:r>
            <a:r>
              <a:rPr kumimoji="1" lang="en-US" altLang="zh-CN" dirty="0"/>
              <a:t>a</a:t>
            </a:r>
            <a:r>
              <a:rPr kumimoji="1" lang="zh-CN" altLang="en-US" dirty="0"/>
              <a:t>图，是用原位杂交的方法来看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基因转录本的分布，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（●点击鼠标）中间的</a:t>
            </a:r>
            <a:r>
              <a:rPr kumimoji="1" lang="en-US" altLang="zh-CN" dirty="0"/>
              <a:t>b</a:t>
            </a:r>
            <a:r>
              <a:rPr kumimoji="1" lang="zh-CN" altLang="en-US" dirty="0"/>
              <a:t>图，是各个方法检测的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基因在大脑中的转录本分布。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（●点击鼠标）右边的</a:t>
            </a:r>
            <a:r>
              <a:rPr kumimoji="1" lang="en-US" altLang="zh-CN" dirty="0"/>
              <a:t>c</a:t>
            </a:r>
            <a:r>
              <a:rPr kumimoji="1" lang="zh-CN" altLang="en-US" dirty="0"/>
              <a:t>图，比较各种方法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基因转录本在空间上的分散程度的数值，发现当用华大的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时，空间的基因转录的更加散乱。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0999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这是在对眼睛的检测中，（●点击鼠标）作者选用</a:t>
            </a:r>
            <a:r>
              <a:rPr kumimoji="1" lang="en-US" altLang="zh-CN" dirty="0" err="1"/>
              <a:t>Pmel</a:t>
            </a:r>
            <a:r>
              <a:rPr kumimoji="1" lang="zh-CN" altLang="en-US" dirty="0"/>
              <a:t>这个基因作为标志基因。因为这个基因会在黑色素细胞中有特异性的表达，它会环绕晶状体形成一个环状。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（●点击鼠标）在这个样本环境中，华大的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展示出最好的对横向扩散的控制，（●点击鼠标）其次是</a:t>
            </a:r>
            <a:r>
              <a:rPr kumimoji="1" lang="en-US" altLang="zh-CN" dirty="0"/>
              <a:t>Slide-seq 2.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这一点，与之前的两类组织中观察到的结果相反。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这提示，样本的类型对扩散过程、以及对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的捕获会有影响。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73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作者发现，组织种类的不同，和透化时间的不同，都分别对各种方法的分子扩散，都有很大的影响。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这张幻灯片，展示了</a:t>
            </a:r>
            <a:r>
              <a:rPr kumimoji="1" lang="en-US" altLang="zh-CN" dirty="0"/>
              <a:t>5</a:t>
            </a:r>
            <a:r>
              <a:rPr kumimoji="1" lang="zh-CN" altLang="en-US" dirty="0"/>
              <a:t>种方法中，用不同的透化时间对切片进行透化，再用与核酸结合能发出荧光的染料进行染色，所得到的荧光图像，以及用</a:t>
            </a:r>
            <a:r>
              <a:rPr kumimoji="1" lang="en-US" altLang="zh-CN" dirty="0"/>
              <a:t>H&amp;E</a:t>
            </a:r>
            <a:r>
              <a:rPr kumimoji="1" lang="zh-CN" altLang="en-US" dirty="0"/>
              <a:t>染料对切片进行染色的结果。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从中可以看到，不同的样本类型，在不同的透化时间上，得到的透化结果，会有很大的差异。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7656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接下来，（●点击鼠标）看比较项目中的第三项，数据做聚类、标注的分析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0774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这张图，显示了作者预期在胚胎眼睛中将会检测到的细胞亚群。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（●点击鼠标）从里向外看，最中心是晶状体，和晶状体泡，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（●点击鼠标）在这外面，包着神经视网膜细胞，一共是</a:t>
            </a:r>
            <a:r>
              <a:rPr kumimoji="1" lang="en-US" altLang="zh-CN" dirty="0"/>
              <a:t>4</a:t>
            </a:r>
            <a:r>
              <a:rPr kumimoji="1" lang="zh-CN" altLang="en-US" dirty="0"/>
              <a:t>种细胞亚群，在特定的位置，有特定的细胞亚群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（●点击鼠标）再外面，是被黑色素细胞包围，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（●点击鼠标）最外一圈，在喙侧，也就是鸟嘴的这一侧，是被角质间充质细胞包围。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（●点击鼠标）在尾侧，是被上皮细胞包围。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这样的基本解剖结构，提供了下面评估的基准。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88573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各项技术实际在眼睛中检测到的细胞群</a:t>
            </a:r>
            <a:r>
              <a:rPr kumimoji="1" lang="zh-CN" altLang="en-US" dirty="0"/>
              <a:t>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和（●点击鼠标）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，能够提供很好做对每个点的区分，以达成对亚群的注释。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（●点击鼠标）相反，</a:t>
            </a:r>
            <a:r>
              <a:rPr kumimoji="1" lang="en-US" altLang="zh-CN" dirty="0"/>
              <a:t>BMKMANU</a:t>
            </a:r>
            <a:r>
              <a:rPr kumimoji="1" lang="zh-CN" altLang="en-US" dirty="0"/>
              <a:t> </a:t>
            </a:r>
            <a:r>
              <a:rPr kumimoji="1" lang="en-US" altLang="zh-CN" dirty="0"/>
              <a:t>S1000</a:t>
            </a:r>
            <a:r>
              <a:rPr kumimoji="1" lang="zh-CN" altLang="en-US" dirty="0"/>
              <a:t>在对细胞状态的确认上，遇到挑战，特别在是确认黑色素细胞上有困难，这可能是源于它明显的分子横向扩散。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（●点击鼠标）低空间分辨率的方法，包括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和</a:t>
            </a:r>
            <a:r>
              <a:rPr kumimoji="1" lang="en-US" altLang="zh-CN" dirty="0" err="1"/>
              <a:t>DynaSpatial</a:t>
            </a:r>
            <a:r>
              <a:rPr kumimoji="1" lang="en-US" altLang="zh-CN" dirty="0"/>
              <a:t>,</a:t>
            </a:r>
            <a:r>
              <a:rPr kumimoji="1" lang="zh-CN" altLang="en-US" dirty="0"/>
              <a:t>会在确认细胞类型时受限，这主要还是因为相对低的物理分辨率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1976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作者分析了降低采样量，对聚类结果的影响。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（●点击鼠标）图中，横轴列出的是全采样的聚类结果，（●点击鼠标）纵轴列出的是降低采样量得出的聚类结果，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比较发现，降低采样量，与全采样，它们的聚类结果差不多，影响不大。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16929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作者发现，单细胞核</a:t>
            </a:r>
            <a:r>
              <a:rPr kumimoji="1" lang="en-US" altLang="zh-CN" dirty="0"/>
              <a:t>RNA-seq</a:t>
            </a:r>
            <a:r>
              <a:rPr kumimoji="1" lang="zh-CN" altLang="en-US" dirty="0"/>
              <a:t>数据，有助于注释空间转录组数据。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在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数据中对上皮细胞的注释，这一直相对具有挑战性，因为存在具有混合表达谱的未知细胞簇。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（●点击鼠标）左图中，是单纯用空间转录组的数据得到的结果，（●点击鼠标）右图中，是加上 </a:t>
            </a:r>
            <a:r>
              <a:rPr kumimoji="1" lang="en-US" altLang="zh-CN" dirty="0"/>
              <a:t>snRNA-seq </a:t>
            </a:r>
            <a:r>
              <a:rPr kumimoji="1" lang="zh-CN" altLang="en-US" dirty="0"/>
              <a:t>上皮细胞的投影，可以看到加上了</a:t>
            </a:r>
            <a:r>
              <a:rPr kumimoji="1" lang="en-US" altLang="zh-CN" dirty="0"/>
              <a:t>snRNA-seq</a:t>
            </a:r>
            <a:r>
              <a:rPr kumimoji="1" lang="zh-CN" altLang="en-US" dirty="0"/>
              <a:t>的投影之后，更好地解析上皮细胞簇。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</a:t>
            </a:r>
            <a:r>
              <a:rPr kumimoji="1" lang="en-US" altLang="zh-CN" dirty="0"/>
              <a:t>BMK</a:t>
            </a:r>
            <a:r>
              <a:rPr kumimoji="1" lang="zh-CN" altLang="en-US" dirty="0"/>
              <a:t>的数据中，左图是单纯的空间转录组的数据，黑色素细胞和上皮细胞混在一起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（●点击鼠标）右图是加上了单细胞核</a:t>
            </a:r>
            <a:r>
              <a:rPr kumimoji="1" lang="en-US" altLang="zh-CN" dirty="0"/>
              <a:t>RNA-seq</a:t>
            </a:r>
            <a:r>
              <a:rPr kumimoji="1" lang="zh-CN" altLang="en-US" dirty="0"/>
              <a:t>的数据的投影，可以看到加上了单细胞核</a:t>
            </a:r>
            <a:r>
              <a:rPr kumimoji="1" lang="en-US" altLang="zh-CN" dirty="0"/>
              <a:t>RNA-seq</a:t>
            </a:r>
            <a:r>
              <a:rPr kumimoji="1" lang="zh-CN" altLang="en-US" dirty="0"/>
              <a:t>的数据的投影，有助于分离黑色素细胞和上皮细胞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52972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各种空间转录组的检测中，血液的污染一直是一个问题。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作者用</a:t>
            </a:r>
            <a:r>
              <a:rPr kumimoji="1" lang="en-US" altLang="zh-CN" dirty="0"/>
              <a:t>Hba-a1</a:t>
            </a:r>
            <a:r>
              <a:rPr kumimoji="1" lang="zh-CN" altLang="en-US" dirty="0"/>
              <a:t>基因，作为例子，来评估血液污染造成的影响。</a:t>
            </a:r>
            <a:r>
              <a:rPr kumimoji="1" lang="en-US" altLang="zh-CN" dirty="0"/>
              <a:t>Hba-a1</a:t>
            </a:r>
            <a:r>
              <a:rPr kumimoji="1" lang="zh-CN" altLang="en-US" dirty="0"/>
              <a:t>基因是编码 </a:t>
            </a:r>
            <a:r>
              <a:rPr kumimoji="1" lang="en-US" altLang="zh-CN" dirty="0"/>
              <a:t>alpha</a:t>
            </a:r>
            <a:r>
              <a:rPr kumimoji="1" lang="zh-CN" altLang="en-US" dirty="0"/>
              <a:t> 珠蛋白的，也就是编码血红蛋白中的一个亚基的基因。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结果发现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DynaSpatial</a:t>
            </a:r>
            <a:r>
              <a:rPr kumimoji="1" lang="zh-CN" altLang="en-US" dirty="0"/>
              <a:t>是受血液污染的影响最重的，其次是</a:t>
            </a:r>
            <a:r>
              <a:rPr kumimoji="1" lang="en-US" altLang="zh-CN" dirty="0"/>
              <a:t>BMKMANU</a:t>
            </a:r>
            <a:r>
              <a:rPr kumimoji="1" lang="zh-CN" altLang="en-US" dirty="0"/>
              <a:t> </a:t>
            </a:r>
            <a:r>
              <a:rPr kumimoji="1" lang="en-US" altLang="zh-CN" dirty="0"/>
              <a:t>S1000</a:t>
            </a:r>
            <a:r>
              <a:rPr kumimoji="1" lang="zh-CN" altLang="en-US" dirty="0"/>
              <a:t>，有</a:t>
            </a:r>
            <a:r>
              <a:rPr kumimoji="1" lang="en-US" altLang="zh-CN" dirty="0"/>
              <a:t>70%</a:t>
            </a:r>
            <a:r>
              <a:rPr kumimoji="1" lang="zh-CN" altLang="en-US" dirty="0"/>
              <a:t>的点上有</a:t>
            </a:r>
            <a:r>
              <a:rPr kumimoji="1" lang="en-US" altLang="zh-CN" dirty="0"/>
              <a:t>alpha</a:t>
            </a:r>
            <a:r>
              <a:rPr kumimoji="1" lang="zh-CN" altLang="en-US" dirty="0"/>
              <a:t>珠蛋白基因的表达。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59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今天的讲解，会按照这个目录进行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1</a:t>
            </a:r>
            <a:r>
              <a:rPr kumimoji="1" lang="zh-CN" altLang="en-US" dirty="0"/>
              <a:t>、介绍纳入比较的 </a:t>
            </a:r>
            <a:r>
              <a:rPr kumimoji="1" lang="en-US" altLang="zh-CN" dirty="0"/>
              <a:t>11</a:t>
            </a:r>
            <a:r>
              <a:rPr kumimoji="1" lang="zh-CN" altLang="en-US" dirty="0"/>
              <a:t> 个空间转录组技术平台</a:t>
            </a:r>
            <a:endParaRPr kumimoji="1" lang="en-US" altLang="zh-CN" dirty="0"/>
          </a:p>
          <a:p>
            <a:r>
              <a:rPr kumimoji="1" lang="en-US" altLang="zh-CN" dirty="0"/>
              <a:t>2</a:t>
            </a:r>
            <a:r>
              <a:rPr kumimoji="1" lang="zh-CN" altLang="en-US" dirty="0"/>
              <a:t>、用作标准品的三类样本</a:t>
            </a:r>
            <a:endParaRPr kumimoji="1" lang="en-US" altLang="zh-CN" dirty="0"/>
          </a:p>
          <a:p>
            <a:r>
              <a:rPr kumimoji="1" lang="en-US" altLang="zh-CN" dirty="0"/>
              <a:t>3</a:t>
            </a:r>
            <a:r>
              <a:rPr kumimoji="1" lang="zh-CN" altLang="en-US" dirty="0"/>
              <a:t>、比较项目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细分成：</a:t>
            </a:r>
            <a:r>
              <a:rPr kumimoji="1" lang="en-US" altLang="zh-CN" dirty="0"/>
              <a:t>A</a:t>
            </a:r>
            <a:r>
              <a:rPr kumimoji="1" lang="zh-CN" altLang="en-US" dirty="0"/>
              <a:t>、捕获效率</a:t>
            </a:r>
            <a:endParaRPr kumimoji="1" lang="en-US" altLang="zh-CN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1200" dirty="0"/>
              <a:t>	B</a:t>
            </a:r>
            <a:r>
              <a:rPr kumimoji="1" lang="zh-CN" altLang="en-US" sz="1200" dirty="0"/>
              <a:t>、空间分辨率与分子横向扩散</a:t>
            </a:r>
            <a:endParaRPr kumimoji="1" lang="en-US" altLang="zh-CN" sz="12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1200" dirty="0"/>
              <a:t>	</a:t>
            </a:r>
            <a:r>
              <a:rPr kumimoji="1" lang="en-US" altLang="zh-CN" sz="1200" u="sng" dirty="0"/>
              <a:t>C</a:t>
            </a:r>
            <a:r>
              <a:rPr kumimoji="1" lang="zh-CN" altLang="en-US" sz="1200" u="sng" dirty="0"/>
              <a:t>、数据做聚类、标注的分析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4</a:t>
            </a:r>
            <a:r>
              <a:rPr kumimoji="1" lang="zh-CN" altLang="en-US" dirty="0"/>
              <a:t>、汇总比较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（●点击鼠标）我们先说第一部分：</a:t>
            </a:r>
            <a:r>
              <a:rPr kumimoji="1" lang="en-US" altLang="zh-CN" sz="1200" dirty="0"/>
              <a:t>11</a:t>
            </a:r>
            <a:r>
              <a:rPr kumimoji="1" lang="zh-CN" altLang="en-US" sz="1200" dirty="0"/>
              <a:t> 个空间转录组技术平台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1812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作者比较了各个检测技术，能够找到的标志基因的数量。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（●点击鼠标）图</a:t>
            </a:r>
            <a:r>
              <a:rPr kumimoji="1" lang="en-US" altLang="zh-CN" dirty="0"/>
              <a:t>a</a:t>
            </a:r>
            <a:r>
              <a:rPr kumimoji="1" lang="zh-CN" altLang="en-US" dirty="0"/>
              <a:t>，是比较晶状体和黑色素细胞这两种差异很大的组织，（●点击鼠标）图</a:t>
            </a:r>
            <a:r>
              <a:rPr kumimoji="1" lang="en-US" altLang="zh-CN" dirty="0"/>
              <a:t>b</a:t>
            </a:r>
            <a:r>
              <a:rPr kumimoji="1" lang="zh-CN" altLang="en-US" dirty="0"/>
              <a:t>，是量化地展示三种方法用不同的测序数据量，找到的标志基因数量，结果是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方法是最敏感的。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（●点击鼠标）图</a:t>
            </a:r>
            <a:r>
              <a:rPr kumimoji="1" lang="en-US" altLang="zh-CN" dirty="0"/>
              <a:t>c</a:t>
            </a:r>
            <a:r>
              <a:rPr kumimoji="1" lang="zh-CN" altLang="en-US" dirty="0"/>
              <a:t>，是比较</a:t>
            </a:r>
            <a:r>
              <a:rPr kumimoji="1" lang="zh-CN" altLang="en-US" sz="1200" dirty="0"/>
              <a:t>光敏视网膜神经节细胞类型</a:t>
            </a:r>
            <a:r>
              <a:rPr kumimoji="1" lang="en-US" altLang="zh-CN" sz="1200" dirty="0"/>
              <a:t>1</a:t>
            </a:r>
            <a:r>
              <a:rPr kumimoji="1" lang="zh-CN" altLang="en-US" sz="1200" dirty="0"/>
              <a:t>和类型</a:t>
            </a:r>
            <a:r>
              <a:rPr kumimoji="1" lang="en-US" altLang="zh-CN" sz="1200" dirty="0"/>
              <a:t>4</a:t>
            </a:r>
            <a:r>
              <a:rPr kumimoji="1" lang="zh-CN" altLang="en-US" sz="1200" dirty="0"/>
              <a:t>（</a:t>
            </a:r>
            <a:r>
              <a:rPr kumimoji="1" lang="en-US" altLang="zh-CN" dirty="0"/>
              <a:t>pNR2</a:t>
            </a:r>
            <a:r>
              <a:rPr kumimoji="1" lang="zh-CN" altLang="en-US" dirty="0"/>
              <a:t>和</a:t>
            </a:r>
            <a:r>
              <a:rPr kumimoji="1" lang="en-US" altLang="zh-CN" dirty="0"/>
              <a:t>pNR4</a:t>
            </a:r>
            <a:r>
              <a:rPr kumimoji="1" lang="zh-CN" altLang="en-US" dirty="0"/>
              <a:t>），这两种高度相似的细胞，（●点击鼠标）图</a:t>
            </a:r>
            <a:r>
              <a:rPr kumimoji="1" lang="en-US" altLang="zh-CN" dirty="0"/>
              <a:t>d</a:t>
            </a:r>
            <a:r>
              <a:rPr kumimoji="1" lang="zh-CN" altLang="en-US" dirty="0"/>
              <a:t>是量化的结果，也是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方法是最敏感的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（●点击鼠标）所有的方法，都是发现测序数据越多，就可以发现越多的标志基因。并且每一种方法，会分别找到独特的标志性基因。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4620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进一步， 作者比较各个技术平台发现的标志基因的共同性，结果发现，各个技术平台的独特的标志基因，比共同的标志基因更多。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如图中所显示，右边三个粉红色的柱子，就是三个平台上发现的独特的标性基因的数量，要明显高于左边蓝色与紫色柱子表示的共同的标志基因的数量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54808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作者还分析了细胞与细胞之间的通讯的情况，也就是配体受体对的情况，但是各种方法之间没有发现一致的结果。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0682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最后，（●点击鼠标）做一下汇总比较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3805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这是作者对这所有的</a:t>
            </a:r>
            <a:r>
              <a:rPr kumimoji="1" lang="en-US" altLang="zh-CN" dirty="0"/>
              <a:t>11</a:t>
            </a:r>
            <a:r>
              <a:rPr kumimoji="1" lang="zh-CN" altLang="en-US" dirty="0"/>
              <a:t>种测检方法的各项指标做的比较表。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得分越高，则点的颜色越偏黄颜色，点的直径越大。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（●点击鼠标）其中，</a:t>
            </a:r>
            <a:r>
              <a:rPr kumimoji="1" lang="en-US" altLang="zh-CN" dirty="0"/>
              <a:t>Affordability</a:t>
            </a:r>
            <a:r>
              <a:rPr kumimoji="1" lang="zh-CN" altLang="en-US" dirty="0"/>
              <a:t>，是指“可负担性”，点越大，则这项检测价格越低。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显示出最好的“可负担性”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Stereo-</a:t>
            </a:r>
            <a:r>
              <a:rPr kumimoji="1" lang="en-US" altLang="zh-CN" dirty="0" err="1"/>
              <a:t>seq,Slide</a:t>
            </a:r>
            <a:r>
              <a:rPr kumimoji="1" lang="en-US" altLang="zh-CN" dirty="0"/>
              <a:t>-</a:t>
            </a:r>
            <a:r>
              <a:rPr kumimoji="1" lang="en-US" altLang="zh-CN" dirty="0" err="1"/>
              <a:t>tag,Visium</a:t>
            </a:r>
            <a:r>
              <a:rPr kumimoji="1" lang="en-US" altLang="zh-CN" dirty="0"/>
              <a:t>(probe)</a:t>
            </a:r>
            <a:r>
              <a:rPr kumimoji="1" lang="zh-CN" altLang="en-US" dirty="0"/>
              <a:t>，这三种方法在有足够深的测序深度之后，显示出有更好的捕获效率。这张表中，没有列出新格元公司的</a:t>
            </a:r>
            <a:r>
              <a:rPr kumimoji="1" lang="en-US" altLang="zh-CN" dirty="0"/>
              <a:t>slide-tag</a:t>
            </a:r>
            <a:r>
              <a:rPr kumimoji="1" lang="zh-CN" altLang="en-US" dirty="0"/>
              <a:t>方法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（●点击鼠标）在各种方法都降低数据量的候时，</a:t>
            </a:r>
            <a:r>
              <a:rPr kumimoji="1" lang="en-US" altLang="zh-CN" dirty="0" err="1"/>
              <a:t>DynaSpatial</a:t>
            </a:r>
            <a:r>
              <a:rPr kumimoji="1" lang="zh-CN" altLang="en-US" dirty="0"/>
              <a:t>显示出相比于别的方法更好的捕获效率。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（●点击鼠标）在基于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的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中，发现对基因的捕获有偏向。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（●点击鼠标）透化时间是分子横向扩散的一个主要因素。不同的方法、不同的样本，扩散的情况各不相同。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只有</a:t>
            </a:r>
            <a:r>
              <a:rPr kumimoji="1" lang="en-US" altLang="zh-CN" dirty="0"/>
              <a:t>Slide-tag</a:t>
            </a:r>
            <a:r>
              <a:rPr kumimoji="1" lang="zh-CN" altLang="en-US" dirty="0"/>
              <a:t>的方法，真地达到了单细胞的分辨率。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其它的几种方法，尽管点的大小和密度，都达到了亚细胞水平，但是因为扩散原因，分辨率没有达到单细胞水平。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（●点击鼠标）具体的各项指标，有兴趣的同学可以暂停视频，慢慢看。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5358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这是作者对这所有的</a:t>
            </a:r>
            <a:r>
              <a:rPr kumimoji="1" lang="en-US" altLang="zh-CN" dirty="0"/>
              <a:t>11</a:t>
            </a:r>
            <a:r>
              <a:rPr kumimoji="1" lang="zh-CN" altLang="en-US" dirty="0"/>
              <a:t>种测检方法的各项指标做的比较表。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得分越高，则点的颜色越偏黄颜色，点的直径越大。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（●点击鼠标）其中，</a:t>
            </a:r>
            <a:r>
              <a:rPr kumimoji="1" lang="en-US" altLang="zh-CN" dirty="0"/>
              <a:t>Affordability</a:t>
            </a:r>
            <a:r>
              <a:rPr kumimoji="1" lang="zh-CN" altLang="en-US" dirty="0"/>
              <a:t>，是指“可负担性”，点越大，则这项检测价格越低。</a:t>
            </a:r>
            <a:r>
              <a:rPr kumimoji="1" lang="en-US" altLang="zh-CN" dirty="0"/>
              <a:t>Slide-seq V2</a:t>
            </a:r>
            <a:r>
              <a:rPr kumimoji="1" lang="zh-CN" altLang="en-US" dirty="0"/>
              <a:t>显示出最好的“可负担性”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/>
              <a:t>Stereo-</a:t>
            </a:r>
            <a:r>
              <a:rPr kumimoji="1" lang="en-US" altLang="zh-CN" dirty="0" err="1"/>
              <a:t>seq,Slide</a:t>
            </a:r>
            <a:r>
              <a:rPr kumimoji="1" lang="en-US" altLang="zh-CN" dirty="0"/>
              <a:t>-</a:t>
            </a:r>
            <a:r>
              <a:rPr kumimoji="1" lang="en-US" altLang="zh-CN" dirty="0" err="1"/>
              <a:t>tag,Visium</a:t>
            </a:r>
            <a:r>
              <a:rPr kumimoji="1" lang="en-US" altLang="zh-CN" dirty="0"/>
              <a:t>(probe)</a:t>
            </a:r>
            <a:r>
              <a:rPr kumimoji="1" lang="zh-CN" altLang="en-US" dirty="0"/>
              <a:t>，这三种方法在有足够深的测序深度之后，显示出有更好的捕获效率。这张表中，没有列出新格元公司的</a:t>
            </a:r>
            <a:r>
              <a:rPr kumimoji="1" lang="en-US" altLang="zh-CN" dirty="0"/>
              <a:t>slide-tag</a:t>
            </a:r>
            <a:r>
              <a:rPr kumimoji="1" lang="zh-CN" altLang="en-US" dirty="0"/>
              <a:t>方法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</a:t>
            </a:r>
            <a:r>
              <a:rPr kumimoji="1" lang="en-US" altLang="zh-CN" dirty="0" err="1"/>
              <a:t>DynaSpatial</a:t>
            </a:r>
            <a:r>
              <a:rPr kumimoji="1" lang="zh-CN" altLang="en-US" dirty="0"/>
              <a:t>在降低数据量时，显示出更好的捕获效率。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（●点击鼠标）在基于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的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中，发现对基因的捕获有偏向。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（●点击鼠标）透化时间是扩散的一个主要因素。不同的方法、不同的样本，扩散的情况各不相同。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只有</a:t>
            </a:r>
            <a:r>
              <a:rPr kumimoji="1" lang="en-US" altLang="zh-CN" dirty="0"/>
              <a:t>Slide-tag</a:t>
            </a:r>
            <a:r>
              <a:rPr kumimoji="1" lang="zh-CN" altLang="en-US" dirty="0"/>
              <a:t>的方法，真地达到了单细胞的分辨率。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其它的几种方法，尽管点的大小和密度，都达到了亚细胞水平，但是因为扩散原因，分辨率没有达到单细胞水平。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（●点击鼠标）具体的各项指标，有兴趣的同学可以暂停视频，慢慢看。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45542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最后，（●点击鼠标）做一下小结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59867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以下是广告内容</a:t>
            </a:r>
            <a:endParaRPr kumimoji="1" lang="en-US" altLang="zh-CN" dirty="0"/>
          </a:p>
          <a:p>
            <a:endParaRPr kumimoji="1" lang="en-US" altLang="zh-CN" dirty="0"/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 dirty="0"/>
              <a:t>逆耳生物公司是专业的生物技术服务公司</a:t>
            </a:r>
            <a:endParaRPr kumimoji="1" lang="en-US" altLang="zh-CN" dirty="0"/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 dirty="0"/>
              <a:t>提供 </a:t>
            </a:r>
            <a:r>
              <a:rPr kumimoji="1" lang="en-US" altLang="zh-CN" dirty="0"/>
              <a:t>Xenium</a:t>
            </a:r>
            <a:r>
              <a:rPr kumimoji="1" lang="zh-CN" altLang="en-US"/>
              <a:t> 组织原位单细胞测序服务，还提供单细胞测序服务、各种基因测序服务、和空间转录组服务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72C2-A43F-3D4F-9141-649870A8A2B6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80481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到目前为止，所有的空间转录组技术，从其实现方法来看，大体分成四大类。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第三类，是在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820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到目前为止，所有的空间转录组技术，从它们的技术实现方法来看，大体分成四大类。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（●点击鼠标）第一类，是基于微阵列芯片（</a:t>
            </a:r>
            <a:r>
              <a:rPr kumimoji="1" lang="en-US" altLang="zh-CN" dirty="0"/>
              <a:t>microarray</a:t>
            </a:r>
            <a:r>
              <a:rPr kumimoji="1" lang="zh-CN" altLang="en-US" dirty="0"/>
              <a:t>）的技术。其中包括了 </a:t>
            </a:r>
            <a:r>
              <a:rPr kumimoji="1" lang="en-US" altLang="zh-CN" dirty="0"/>
              <a:t>10X</a:t>
            </a:r>
            <a:r>
              <a:rPr kumimoji="1" lang="zh-CN" altLang="en-US" dirty="0"/>
              <a:t> </a:t>
            </a:r>
            <a:r>
              <a:rPr kumimoji="1" lang="en-US" altLang="zh-CN" dirty="0"/>
              <a:t>Genomics</a:t>
            </a:r>
            <a:r>
              <a:rPr kumimoji="1" lang="zh-CN" altLang="en-US" dirty="0"/>
              <a:t>公司的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技术，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又再细分成依赖探针杂交的，和依赖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尾巴进行逆转录的，这样两种技术。还有一个是德运康瑞公司的</a:t>
            </a:r>
            <a:r>
              <a:rPr kumimoji="1" lang="en-US" altLang="zh-CN" dirty="0" err="1"/>
              <a:t>DynaSpatial</a:t>
            </a:r>
            <a:r>
              <a:rPr kumimoji="1" lang="zh-CN" altLang="en-US" dirty="0"/>
              <a:t>技术。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（●点击鼠标）第二类，是基于微珠的技术。其中包括了</a:t>
            </a:r>
            <a:r>
              <a:rPr kumimoji="1" lang="en-US" altLang="zh-CN" dirty="0"/>
              <a:t>Curio-Bio</a:t>
            </a:r>
            <a:r>
              <a:rPr kumimoji="1" lang="zh-CN" altLang="en-US" dirty="0"/>
              <a:t>公司的</a:t>
            </a:r>
            <a:r>
              <a:rPr kumimoji="1" lang="en-US" altLang="zh-CN" dirty="0"/>
              <a:t>Slide-seq</a:t>
            </a:r>
            <a:r>
              <a:rPr kumimoji="1" lang="zh-CN" altLang="en-US" dirty="0"/>
              <a:t>技术</a:t>
            </a:r>
            <a:r>
              <a:rPr kumimoji="1" lang="en-US" altLang="zh-CN" dirty="0"/>
              <a:t>,</a:t>
            </a:r>
            <a:r>
              <a:rPr kumimoji="1" lang="zh-CN" altLang="en-US" dirty="0"/>
              <a:t>新格元公司的</a:t>
            </a:r>
            <a:r>
              <a:rPr kumimoji="1" lang="en-US" altLang="zh-CN" dirty="0"/>
              <a:t>Slide-tag</a:t>
            </a:r>
            <a:r>
              <a:rPr kumimoji="1" lang="zh-CN" altLang="en-US" dirty="0"/>
              <a:t>技术，</a:t>
            </a:r>
            <a:r>
              <a:rPr kumimoji="1" lang="en-US" altLang="zh-CN" dirty="0"/>
              <a:t>Broad</a:t>
            </a:r>
            <a:r>
              <a:rPr kumimoji="1" lang="zh-CN" altLang="en-US" dirty="0"/>
              <a:t>研究所开发的</a:t>
            </a:r>
            <a:r>
              <a:rPr kumimoji="1" lang="en-US" altLang="zh-CN" dirty="0"/>
              <a:t>HDST</a:t>
            </a:r>
            <a:r>
              <a:rPr kumimoji="1" lang="zh-CN" altLang="en-US" dirty="0"/>
              <a:t>技术。百迈客公司的</a:t>
            </a:r>
            <a:r>
              <a:rPr kumimoji="1" lang="en-US" altLang="zh-CN" dirty="0"/>
              <a:t>BMK MANU</a:t>
            </a:r>
            <a:r>
              <a:rPr kumimoji="1" lang="zh-CN" altLang="en-US" dirty="0"/>
              <a:t> </a:t>
            </a:r>
            <a:r>
              <a:rPr kumimoji="1" lang="en-US" altLang="zh-CN" dirty="0"/>
              <a:t>S1000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（●点击鼠标）第三类，是基于在芯片上种带标签链的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簇、或者</a:t>
            </a:r>
            <a:r>
              <a:rPr kumimoji="1" lang="en-US" altLang="zh-CN" dirty="0"/>
              <a:t>DNA</a:t>
            </a:r>
            <a:r>
              <a:rPr kumimoji="1" lang="zh-CN" altLang="en-US" dirty="0"/>
              <a:t>纳米微球的技术。</a:t>
            </a:r>
            <a:r>
              <a:rPr kumimoji="1" lang="zh-CN" altLang="en-US" u="sng" dirty="0">
                <a:highlight>
                  <a:srgbClr val="FFFF00"/>
                </a:highlight>
              </a:rPr>
              <a:t>其中包括华大的</a:t>
            </a:r>
            <a:r>
              <a:rPr kumimoji="1" lang="en-US" altLang="zh-CN" u="sng" dirty="0">
                <a:highlight>
                  <a:srgbClr val="FFFF00"/>
                </a:highlight>
              </a:rPr>
              <a:t>Stereo-seq</a:t>
            </a:r>
            <a:r>
              <a:rPr kumimoji="1" lang="zh-CN" altLang="en-US" u="sng" dirty="0">
                <a:highlight>
                  <a:srgbClr val="FFFF00"/>
                </a:highlight>
              </a:rPr>
              <a:t>（要修改）</a:t>
            </a:r>
            <a:r>
              <a:rPr kumimoji="1" lang="zh-CN" altLang="en-US" dirty="0"/>
              <a:t>，赛陆公司的</a:t>
            </a:r>
            <a:r>
              <a:rPr kumimoji="1" lang="en-US" altLang="zh-CN" dirty="0"/>
              <a:t>Salus</a:t>
            </a:r>
            <a:r>
              <a:rPr kumimoji="1" lang="zh-CN" altLang="en-US" dirty="0"/>
              <a:t>技术，华盛顿大学古良才团队搞的</a:t>
            </a:r>
            <a:r>
              <a:rPr kumimoji="1" lang="en-US" altLang="zh-CN" dirty="0"/>
              <a:t>PIXEL-seq</a:t>
            </a:r>
            <a:r>
              <a:rPr kumimoji="1" lang="zh-CN" altLang="en-US" dirty="0"/>
              <a:t>技术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（●点击鼠标）第四类，是耶鲁大学樊荣教授团队开发的</a:t>
            </a:r>
            <a:r>
              <a:rPr kumimoji="1" lang="en-US" altLang="zh-CN" dirty="0" err="1"/>
              <a:t>DBiT</a:t>
            </a:r>
            <a:r>
              <a:rPr kumimoji="1" lang="en-US" altLang="zh-CN" dirty="0"/>
              <a:t>-seq</a:t>
            </a:r>
            <a:r>
              <a:rPr kumimoji="1" lang="zh-CN" altLang="en-US" dirty="0"/>
              <a:t>技术。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（●点击鼠标）接下来，我们把这四类技术简单介绍一下，以方便大家对它们的工作原理有一个基本的认识。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已经了解了这四类技术的同学，可以直接跳到视频的这个时间点（</a:t>
            </a:r>
            <a:r>
              <a:rPr kumimoji="1" lang="en-US" altLang="zh-CN" dirty="0"/>
              <a:t>7:49</a:t>
            </a:r>
            <a:r>
              <a:rPr kumimoji="1" lang="zh-CN" altLang="en-US" dirty="0"/>
              <a:t>），再往下看。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342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第一类，基于微阵列芯片（</a:t>
            </a:r>
            <a:r>
              <a:rPr kumimoji="1" lang="en-US" altLang="zh-CN" dirty="0"/>
              <a:t>microarray</a:t>
            </a:r>
            <a:r>
              <a:rPr kumimoji="1" lang="zh-CN" altLang="en-US" dirty="0"/>
              <a:t>）的技术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这个微阵列，它是在检测芯片的检测位置的平面上，（●点击鼠标）做成许多个密集的点组成的微阵列，（●点击鼠标）每一个点都密集地种上带相应的空间位置标签序列的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链。（●点击鼠标）每一条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链上特征的空间</a:t>
            </a:r>
            <a:r>
              <a:rPr kumimoji="1" lang="en-US" altLang="zh-CN" dirty="0"/>
              <a:t>DNA</a:t>
            </a:r>
            <a:r>
              <a:rPr kumimoji="1" lang="zh-CN" altLang="en-US" dirty="0"/>
              <a:t>序列，将在后面的测序数据中，帮助把每一条测序</a:t>
            </a:r>
            <a:r>
              <a:rPr kumimoji="1" lang="en-US" altLang="zh-CN" dirty="0"/>
              <a:t>read</a:t>
            </a:r>
            <a:r>
              <a:rPr kumimoji="1" lang="zh-CN" altLang="en-US" dirty="0"/>
              <a:t>，回溯到原来对应的空间位置。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在实验过程中，样本中的核酸链游离出来，遇到芯片上的标签链，经过一系列的分子生物学反应，得到既带了基因信息序列、又带空间信息序列的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链，这些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链被制成高通量测序文库，经测序，再生物信息学分析，得到空间转录信息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7898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中，基于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的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尾巴检测空间转录组的方法，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（●点击鼠标）先是新鲜样本的切片，被做透化处理。这里的“透化”处理，就是切片被用蛋白酶进行部分消化，切片上的细胞膜上产生许多细小的孔洞，细胞中的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就从细胞中游离出来，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（●点击鼠标）游离出来的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上的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尾巴，碰到芯片上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链上的</a:t>
            </a:r>
            <a:r>
              <a:rPr kumimoji="1" lang="en-US" altLang="zh-CN" dirty="0"/>
              <a:t>poly(dT)</a:t>
            </a:r>
            <a:r>
              <a:rPr kumimoji="1" lang="zh-CN" altLang="en-US" dirty="0"/>
              <a:t>序列，就发生互补结合。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（●点击鼠标）然后，经过一系列的酶反应，得到既带了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的基因序列，又带了空间标签序列的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（●点击鼠标）再把这些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链构建成高通量测序文库，进行高通量测序。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测序得到的数据，经过生物信息学分析，反推出原来的空间转录组信息。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0742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这是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上另一种基于探针的检测方法，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对每一种目标基因都设计探针对，每一对探针，都针对一个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上相邻的两个位置。并且其中一条链上带有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序列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（●点击鼠标）如果样本中有这个探针对的目标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，那么这个探针对就会杂交到目标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的相邻位置上。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（●点击鼠标）接下来，会在依赖</a:t>
            </a:r>
            <a:r>
              <a:rPr kumimoji="1" lang="en-US" altLang="zh-CN" dirty="0"/>
              <a:t>RNA</a:t>
            </a:r>
            <a:r>
              <a:rPr kumimoji="1" lang="zh-CN" altLang="en-US" dirty="0"/>
              <a:t>模板的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连接酶的作用下，把相邻的两个探针连接成一条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这里，用连接反应，来替代了逆转录反应。连接反应只需要有一小段目标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的片段，就能作为模板，完成连接反应。这就绕开了石蜡样本中，</a:t>
            </a:r>
            <a:r>
              <a:rPr kumimoji="1" lang="en-US" altLang="zh-CN" dirty="0"/>
              <a:t>mRNA</a:t>
            </a:r>
            <a:r>
              <a:rPr kumimoji="1" lang="zh-CN" altLang="en-US" dirty="0"/>
              <a:t>降解成小片段的问题。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（●点击鼠标）这些连起来的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探针链，从细胞中游离出来，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链上的</a:t>
            </a:r>
            <a:r>
              <a:rPr kumimoji="1" lang="en-US" altLang="zh-CN" dirty="0"/>
              <a:t>poly(A)</a:t>
            </a:r>
            <a:r>
              <a:rPr kumimoji="1" lang="zh-CN" altLang="en-US" dirty="0"/>
              <a:t>，遇到芯片上的标签链上的</a:t>
            </a:r>
            <a:r>
              <a:rPr kumimoji="1" lang="en-US" altLang="zh-CN" dirty="0"/>
              <a:t>poly(dT)</a:t>
            </a:r>
            <a:r>
              <a:rPr kumimoji="1" lang="zh-CN" altLang="en-US" dirty="0"/>
              <a:t>序列，互补结合，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（●点击鼠标）然后，经过一系列的酶反应，得到既带有基因序列，又带有空间位置序列的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（●点击鼠标）再构建成可以上机测序的文库，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最后，上机测序，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5627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第二类空间转录组技术，是基于微珠的技术。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（●点击鼠标）这类技术是先合成大量微珠的库，每一个微珠都带有一</a:t>
            </a:r>
            <a:r>
              <a:rPr kumimoji="1" lang="zh-CN" altLang="en-US" u="none" dirty="0"/>
              <a:t>种</a:t>
            </a:r>
            <a:r>
              <a:rPr kumimoji="1" lang="zh-CN" altLang="en-US" dirty="0"/>
              <a:t>特定的标签序列，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（●点击鼠标）微珠被撒到芯片上，然后，微珠在芯片上的位置被固定。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（●点击鼠标）所有微珠的空间位置和对应的标签序列，都通过高通量测序技术，或者荧光杂交显色，被事先标定好。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（●点击鼠标）在实验过程中，样本中的核酸链游离出来，遇到微珠上的标签链，经过分子生物学反应，得到带了基因序列、又带微珠序列的</a:t>
            </a:r>
            <a:r>
              <a:rPr kumimoji="1" lang="en-US" altLang="zh-CN" dirty="0"/>
              <a:t>DNA</a:t>
            </a:r>
            <a:r>
              <a:rPr kumimoji="1" lang="zh-CN" altLang="en-US" dirty="0"/>
              <a:t>链，然后制成测序文库，测序、并数据分析。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5D9F6-0058-EB49-A288-E1468D8F68C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599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DEC30B-3B7A-1742-B5BA-82A5CB0D3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AE779CA-2CFC-4B4B-B158-0BC893719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6452F4-1801-C745-B689-F57BB99F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D378BA-6C40-9F48-A8F3-EB49415E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094C08-88B1-924E-B549-3961C8DC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61110A-A0F0-1445-863B-B0169D7B91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6628" y="298387"/>
            <a:ext cx="1691821" cy="8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F44D8A-EDA0-5640-B643-5F825F67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E75A1B-0D9D-384E-AFAE-D0CD62CEF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5D9E47-0E22-ED49-AEE7-BFC959A81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82D56-5E06-6D43-A10F-1906C0D4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A5A345-1EC6-8840-A70C-409C00588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1A6B80-8A57-9A40-A5D1-37C1EABE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487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D62D2-E290-5B4D-BDD5-C342053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587124-73FF-5745-8CC2-47F76192B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12352-BACF-5740-AF1E-4DA26008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999C79-2624-B649-B8FC-0509744B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38DF6F-A57F-8444-AB49-B9B2DF93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214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510E78-A941-1943-8FEC-B03081938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95303D-789C-5344-9211-C5F4B02BD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FC1713-8130-CE47-BC86-D499E886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21F5FE-2DEF-3B4E-B8C6-CDC56FDB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E01DC-E1FB-0B4F-B24A-095CF771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054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0D7B74-7767-BA4C-9181-8CEF91DD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1326-3E3C-AB44-B845-6D0C5708C372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121DA20-4B37-B14F-94E8-C5683D84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AD3B83-8C12-7644-9FEA-DD28C4D7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2563-4D32-2548-8DF8-844DBE38366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7681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864E5-79A8-7E4D-9812-6988AF76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571"/>
            <a:ext cx="9504680" cy="661657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C3DC3A-887C-454D-AE4F-7B14D877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1326-3E3C-AB44-B845-6D0C5708C372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02FD29-A975-B648-81D9-9848F07C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971FD5-D1A9-4146-8A09-58E8B6C8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F2563-4D32-2548-8DF8-844DBE38366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B0275985-6F45-6943-A7BF-F1969D12F289}"/>
              </a:ext>
            </a:extLst>
          </p:cNvPr>
          <p:cNvCxnSpPr/>
          <p:nvPr userDrawn="1"/>
        </p:nvCxnSpPr>
        <p:spPr>
          <a:xfrm>
            <a:off x="579120" y="904240"/>
            <a:ext cx="11064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955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7A2FAD-79B1-D581-E5B8-01D16D596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2B98BD5-743F-E39C-0FCB-2BE335B0B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8CA26-92E7-41D8-39C5-94E672AA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547421-EA1B-DCF0-19FC-C634C96B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F71551-B71F-D20F-EE48-E87512ED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0630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076980-4AFC-D3F1-C6D3-DCEE573D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8F5EAA-9724-FB7B-F0E3-2B090B2AA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F08D73-4DC6-11D0-5688-32F9472E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7556A-FFDC-CCB1-BB80-8584938B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494866-C748-2BF3-5D18-16FD745F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356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117CFB-D365-BFF1-53C6-82C9D31C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178371-9DDE-E73E-E0F5-D39663D5B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6F2CB-87B9-1CFB-7E98-D5413D597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BB00E3-19C7-5507-D46C-42A00755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6D1D91-AD48-06EF-3EDF-4CF13AC1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954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E5CE3-390B-71F2-B74F-44D8D0266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D39D0F-11AE-22E9-1FC8-B81E77EF1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60CDF-48AA-6362-E6E0-172D3D376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B684E2-AD43-6449-3A8C-0DEA1928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D3B840-02C5-CF5A-7F35-D75C538E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5D4AFE-5B6A-B823-8581-90567D05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223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739B1-9994-DD89-1DC9-5802F2A1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7A485-2B65-E34B-D323-7A8E60221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4B23B3-75CF-02AE-F5F4-DCE24BD14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9513C2-4FC9-1DDE-A297-59A163230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493DEF-1E7A-C4D9-E82A-DD94786C2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8F267DA-6DBF-4D6A-48E3-5BA71F3C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9DFB7D-7678-4BE7-39F9-A35E44343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9B46F4-FCD5-C6C3-5691-592C0C80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453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E4D9C8-904C-CD45-97B6-39DC32B40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20D710-C852-444D-8C9A-5D150333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39A368-347F-C848-AA46-F30834C1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20FCF7-FEE5-324F-BE16-F5FD216B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7E6797-4057-DB40-8089-DF3701E2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8235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7CBF25-36E8-5D76-3888-363597E0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A6C725-B0B0-872B-F186-B9A645C3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5E7965-D24D-C631-E112-E46CB1C5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2214F9-4ABB-F6EF-DEBD-FD8B00B5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383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62024F-A547-E37F-656C-6783F66CD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B92BE8-D7C3-CB63-6213-25ADC5CE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DDF896-2168-7CD8-C0A9-3968883E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2953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06748-2342-699D-63F0-853A7C47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0431C4-6EB9-0B31-C0B6-7A5E1544E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3FA7B7-9C29-D97E-880B-46AA79274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7E0F8B0-43B2-56F6-F6C2-36E90283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16CC1F-E3A8-1D1A-4671-6129366B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E0A88F-66A0-AF76-FECF-EF4C0CFC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3242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439980-81C7-C39C-CF42-6CC4472B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3C2B8F-FFA3-9190-2CC4-F8869299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3820DF-ADA4-BB6D-10AA-589E97456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2D4672-5480-709B-5A51-3356BE53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B48BEE-F059-6CD3-6C78-5704D28E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1F6C27-45A4-F0E4-1905-DC8BE89C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1924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3DFF88-54F1-0F0F-D76B-D8A7D57F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872534-D991-665E-FF38-E35F249B3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BA1E53-F90B-1D5E-7ED4-30A4B633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E1606C-33BF-EC2D-E63E-2C2506B6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7BA9E0-423F-5551-BBCB-DDC747E7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104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5CE0911-BB47-9A47-7CE4-5F1EDEF1F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13A139-45BD-1E12-8858-F60B1DF6A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469E86-5E97-CB36-ABD1-6CC912C9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4549A4-2BF5-827B-481D-A57D0000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C52A22-10A1-9E39-B54E-665057F2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730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93FFA9-D75B-4D4A-94A6-3E473B21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AA3ECA-5922-694B-8056-A556EC9FE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2F806B-6F2B-AE49-9351-ACA9A67B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EE2CEB-E1F7-8141-80A1-04C06DF0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01B3BC-ACDF-D143-9083-3E707D7A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667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53AE9F-9ECA-8D4C-8808-61A7EA46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0062AA-0679-3745-B2A1-58FF3C4FC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7B3821-FB5D-9C40-A110-2A491753C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DF0714-D939-354A-A846-960C7D00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8E7191-A732-174D-A264-3927885E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8E217F-F6FA-D845-A5DB-427FBAB0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582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B8104-2A54-6844-894F-CF6D94A5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E34F37-1769-B54B-86C2-F5D44864F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1E3337-4351-A747-882E-68683C6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CE46B9-6F1B-3144-87EB-CA9D3D63F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B02AD6-17EA-9D44-A724-BA1CE18AD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C0DEF4-7926-D449-8988-80B70F2A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1063FE-27B8-5C4F-A6ED-795139C5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A474CB-D02D-9040-B222-A58B995D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457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086B4-5356-B14F-9076-AC230A7C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E49216-EB75-1949-89EF-236B761B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301C8F-3589-3146-B0B5-7D82180A4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82CFA1-3D7F-ED47-98AA-F402A373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689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97A3C4-DA55-A649-AA10-781DF0D7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C17E15-EC69-C842-AD67-0BCFF727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EF57DE-0F68-5841-A669-0B22F673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8C547F6D-D7EE-A14A-A18F-A69C51268735}"/>
              </a:ext>
            </a:extLst>
          </p:cNvPr>
          <p:cNvCxnSpPr/>
          <p:nvPr userDrawn="1"/>
        </p:nvCxnSpPr>
        <p:spPr>
          <a:xfrm>
            <a:off x="1046480" y="894080"/>
            <a:ext cx="8829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51C2136-1B76-7B44-8070-5BC998939F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6480" y="233680"/>
            <a:ext cx="8788400" cy="660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82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97A3C4-DA55-A649-AA10-781DF0D7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C17E15-EC69-C842-AD67-0BCFF727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EF57DE-0F68-5841-A669-0B22F673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8C547F6D-D7EE-A14A-A18F-A69C51268735}"/>
              </a:ext>
            </a:extLst>
          </p:cNvPr>
          <p:cNvCxnSpPr/>
          <p:nvPr userDrawn="1"/>
        </p:nvCxnSpPr>
        <p:spPr>
          <a:xfrm>
            <a:off x="1046480" y="894080"/>
            <a:ext cx="8829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C82AB6F-CFE7-1949-9402-98284D25F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4113" y="203200"/>
            <a:ext cx="8304212" cy="61912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4389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13C99-6CB5-1941-A97B-74EA59D98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C51939-8631-B542-A131-DF329127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EDE3FF-6369-F148-8892-6A3029FE1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92BA9A-8774-6945-BE77-EE900557F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E8C20-E84B-AB40-8A68-8F09A9B9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381C64-51E5-AB4C-B5CD-689F249E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303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89F198-7261-0B4A-B14E-44A85337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D435E1-9F79-7A4D-92D1-EDB3D9770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B7DF19-369B-414B-B956-11AF4B82C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85881-2603-D24E-BA27-5F095A52DD5B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02ABC-FE25-2144-A83B-39D119A77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1DD61B-5215-C949-9EBC-78E762744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5E623-0D2F-C94F-9897-6D1C1838904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B69760-315B-4B47-BE6A-2E1A67142F4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82200" y="96202"/>
            <a:ext cx="1691821" cy="82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D10D19E-BB91-9AC6-9B4B-E24AAE9B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FC4F63-C07A-9931-6CE9-A38083C7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4439FC-8E51-63FC-C07A-C0DBFFAD8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2DF6DF-41AC-6A42-AB12-DEA7C2E3CB65}" type="datetimeFigureOut">
              <a:rPr kumimoji="1" lang="zh-CN" altLang="en-US" smtClean="0"/>
              <a:t>2024/7/25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D84E-F5AD-29C4-56D7-622D53A1B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E42A22-CC64-5079-A003-0DA80A4C5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6F161-D07F-F842-BF97-6BFF2C685AF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85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7385501-755D-6E40-8278-DA50962DBAAC}"/>
              </a:ext>
            </a:extLst>
          </p:cNvPr>
          <p:cNvSpPr/>
          <p:nvPr/>
        </p:nvSpPr>
        <p:spPr>
          <a:xfrm>
            <a:off x="5141843" y="5512904"/>
            <a:ext cx="1908314" cy="342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35A27A-671A-B01C-87CE-5284A5DAA72B}"/>
              </a:ext>
            </a:extLst>
          </p:cNvPr>
          <p:cNvSpPr txBox="1"/>
          <p:nvPr/>
        </p:nvSpPr>
        <p:spPr>
          <a:xfrm>
            <a:off x="3441700" y="2070100"/>
            <a:ext cx="5308600" cy="1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4000" dirty="0"/>
              <a:t>系统地比较 </a:t>
            </a:r>
            <a:r>
              <a:rPr kumimoji="1" lang="en-US" altLang="zh-CN" sz="4000" dirty="0"/>
              <a:t>11</a:t>
            </a:r>
            <a:r>
              <a:rPr kumimoji="1" lang="zh-CN" altLang="en-US" sz="4000" dirty="0"/>
              <a:t> 种</a:t>
            </a:r>
            <a:endParaRPr kumimoji="1" lang="en-US" altLang="zh-CN" sz="4000" dirty="0"/>
          </a:p>
          <a:p>
            <a:pPr algn="ctr">
              <a:lnSpc>
                <a:spcPct val="150000"/>
              </a:lnSpc>
            </a:pPr>
            <a:r>
              <a:rPr kumimoji="1" lang="zh-CN" altLang="en-US" sz="4000" dirty="0"/>
              <a:t>空间转录组方法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6C0C178-C009-5834-D35C-7EA0381C79B1}"/>
              </a:ext>
            </a:extLst>
          </p:cNvPr>
          <p:cNvSpPr txBox="1"/>
          <p:nvPr/>
        </p:nvSpPr>
        <p:spPr>
          <a:xfrm>
            <a:off x="4927600" y="4268555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/>
              <a:t>陈巍学基因</a:t>
            </a:r>
          </a:p>
        </p:txBody>
      </p:sp>
    </p:spTree>
    <p:extLst>
      <p:ext uri="{BB962C8B-B14F-4D97-AF65-F5344CB8AC3E}">
        <p14:creationId xmlns:p14="http://schemas.microsoft.com/office/powerpoint/2010/main" val="27798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C6452-B64F-B83A-AE82-0517BCF0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三、基于 </a:t>
            </a:r>
            <a:r>
              <a:rPr kumimoji="1" lang="en-US" altLang="zh-CN" dirty="0"/>
              <a:t>DNA</a:t>
            </a:r>
            <a:r>
              <a:rPr kumimoji="1" lang="zh-CN" altLang="en-US" dirty="0"/>
              <a:t> 簇和 </a:t>
            </a:r>
            <a:r>
              <a:rPr kumimoji="1" lang="en-US" altLang="zh-CN" dirty="0"/>
              <a:t>DNA</a:t>
            </a:r>
            <a:r>
              <a:rPr kumimoji="1" lang="zh-CN" altLang="en-US" dirty="0"/>
              <a:t> 纳米球的技术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9A70A4-F1A1-5B9B-9DA0-93C55FB6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65" y="1636266"/>
            <a:ext cx="4978181" cy="31666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A1C0AD1-2B3E-921F-ED45-0D9EF6EF6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04" y="1636266"/>
            <a:ext cx="5021827" cy="328742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7DE2498-15D9-4010-EBF8-A8A761D29E30}"/>
              </a:ext>
            </a:extLst>
          </p:cNvPr>
          <p:cNvSpPr/>
          <p:nvPr/>
        </p:nvSpPr>
        <p:spPr>
          <a:xfrm>
            <a:off x="704850" y="1636266"/>
            <a:ext cx="5391150" cy="15260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EA6843-DCFE-E4BC-2566-2E3F1BCD4D6D}"/>
              </a:ext>
            </a:extLst>
          </p:cNvPr>
          <p:cNvSpPr/>
          <p:nvPr/>
        </p:nvSpPr>
        <p:spPr>
          <a:xfrm>
            <a:off x="938665" y="1905000"/>
            <a:ext cx="1175885" cy="1257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0B19088-9152-20CB-690D-BE7A2668E78F}"/>
              </a:ext>
            </a:extLst>
          </p:cNvPr>
          <p:cNvSpPr/>
          <p:nvPr/>
        </p:nvSpPr>
        <p:spPr>
          <a:xfrm>
            <a:off x="2114550" y="1905000"/>
            <a:ext cx="1175885" cy="1257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57B3AB1-5C79-9C1A-4914-CAAD25C0F69A}"/>
              </a:ext>
            </a:extLst>
          </p:cNvPr>
          <p:cNvSpPr/>
          <p:nvPr/>
        </p:nvSpPr>
        <p:spPr>
          <a:xfrm>
            <a:off x="3290435" y="1905000"/>
            <a:ext cx="1175885" cy="1257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88CE2-65B4-D0B8-6F0B-F0679F55460A}"/>
              </a:ext>
            </a:extLst>
          </p:cNvPr>
          <p:cNvSpPr/>
          <p:nvPr/>
        </p:nvSpPr>
        <p:spPr>
          <a:xfrm>
            <a:off x="4466320" y="1905000"/>
            <a:ext cx="1450526" cy="1257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F391441-DCE1-7A55-E84F-14F3B93AF286}"/>
              </a:ext>
            </a:extLst>
          </p:cNvPr>
          <p:cNvSpPr/>
          <p:nvPr/>
        </p:nvSpPr>
        <p:spPr>
          <a:xfrm>
            <a:off x="6282654" y="1485900"/>
            <a:ext cx="5391150" cy="17717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20DB92B-FF66-4533-87C1-1955C74C29CD}"/>
              </a:ext>
            </a:extLst>
          </p:cNvPr>
          <p:cNvSpPr/>
          <p:nvPr/>
        </p:nvSpPr>
        <p:spPr>
          <a:xfrm>
            <a:off x="6416004" y="1636266"/>
            <a:ext cx="1756446" cy="1659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8B85DEC-F4BA-5CEC-3209-806F16FA0125}"/>
              </a:ext>
            </a:extLst>
          </p:cNvPr>
          <p:cNvSpPr/>
          <p:nvPr/>
        </p:nvSpPr>
        <p:spPr>
          <a:xfrm>
            <a:off x="7181850" y="1905000"/>
            <a:ext cx="990600" cy="895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1BA78B-8263-47F7-464C-AF965919203F}"/>
              </a:ext>
            </a:extLst>
          </p:cNvPr>
          <p:cNvSpPr/>
          <p:nvPr/>
        </p:nvSpPr>
        <p:spPr>
          <a:xfrm>
            <a:off x="8172450" y="1636266"/>
            <a:ext cx="1563221" cy="1659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229F5C-82E0-E715-6AEA-FD1CB41E03A6}"/>
              </a:ext>
            </a:extLst>
          </p:cNvPr>
          <p:cNvSpPr/>
          <p:nvPr/>
        </p:nvSpPr>
        <p:spPr>
          <a:xfrm>
            <a:off x="9735671" y="1636266"/>
            <a:ext cx="1563221" cy="1659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6749C71-A7BE-8B1B-CFF1-099F25D180F7}"/>
              </a:ext>
            </a:extLst>
          </p:cNvPr>
          <p:cNvSpPr/>
          <p:nvPr/>
        </p:nvSpPr>
        <p:spPr>
          <a:xfrm>
            <a:off x="704850" y="3257691"/>
            <a:ext cx="10732981" cy="1666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95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72E99C-1EA5-DDDD-4231-4301DEC2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四、</a:t>
            </a:r>
            <a:r>
              <a:rPr kumimoji="1" lang="en-US" altLang="zh-CN" dirty="0" err="1"/>
              <a:t>DBiT</a:t>
            </a:r>
            <a:r>
              <a:rPr kumimoji="1" lang="en-US" altLang="zh-CN" dirty="0"/>
              <a:t>-seq </a:t>
            </a:r>
            <a:r>
              <a:rPr kumimoji="1" lang="zh-CN" altLang="en-US" dirty="0"/>
              <a:t>打纵、横两次标签的技术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62A8D4-6928-A460-E3D5-D0C9D722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905" y="2411766"/>
            <a:ext cx="3743629" cy="10172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359033-5143-0D68-F166-0606227C1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467" y="1558186"/>
            <a:ext cx="3365500" cy="3390900"/>
          </a:xfrm>
          <a:prstGeom prst="rect">
            <a:avLst/>
          </a:prstGeom>
        </p:spPr>
      </p:pic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F80DD313-CDD5-7589-DEE7-A7E6E355596F}"/>
              </a:ext>
            </a:extLst>
          </p:cNvPr>
          <p:cNvCxnSpPr/>
          <p:nvPr/>
        </p:nvCxnSpPr>
        <p:spPr>
          <a:xfrm>
            <a:off x="7620001" y="1129553"/>
            <a:ext cx="0" cy="446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7914B4A-4BFB-9896-36F6-CB01D6FC9313}"/>
              </a:ext>
            </a:extLst>
          </p:cNvPr>
          <p:cNvCxnSpPr/>
          <p:nvPr/>
        </p:nvCxnSpPr>
        <p:spPr>
          <a:xfrm>
            <a:off x="7772401" y="1120587"/>
            <a:ext cx="0" cy="446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910A916E-94B2-0F43-D4DF-6FC95577965D}"/>
              </a:ext>
            </a:extLst>
          </p:cNvPr>
          <p:cNvCxnSpPr/>
          <p:nvPr/>
        </p:nvCxnSpPr>
        <p:spPr>
          <a:xfrm>
            <a:off x="7924801" y="1129560"/>
            <a:ext cx="0" cy="446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F880F50E-EA22-5FF2-9D2E-745A0365CF56}"/>
              </a:ext>
            </a:extLst>
          </p:cNvPr>
          <p:cNvCxnSpPr/>
          <p:nvPr/>
        </p:nvCxnSpPr>
        <p:spPr>
          <a:xfrm>
            <a:off x="9045388" y="1120587"/>
            <a:ext cx="0" cy="446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81047EB2-3467-526A-1DFE-B937B35B7B4E}"/>
              </a:ext>
            </a:extLst>
          </p:cNvPr>
          <p:cNvSpPr txBox="1"/>
          <p:nvPr/>
        </p:nvSpPr>
        <p:spPr>
          <a:xfrm>
            <a:off x="8068236" y="1129553"/>
            <a:ext cx="172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…………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CEC9ED0-303C-EB13-F88F-BE355BA3AC77}"/>
              </a:ext>
            </a:extLst>
          </p:cNvPr>
          <p:cNvCxnSpPr/>
          <p:nvPr/>
        </p:nvCxnSpPr>
        <p:spPr>
          <a:xfrm flipH="1">
            <a:off x="9790038" y="2465553"/>
            <a:ext cx="5349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28A982BA-ACB7-52A6-D49D-4DB8B208D9C3}"/>
              </a:ext>
            </a:extLst>
          </p:cNvPr>
          <p:cNvCxnSpPr/>
          <p:nvPr/>
        </p:nvCxnSpPr>
        <p:spPr>
          <a:xfrm flipH="1">
            <a:off x="9790038" y="2671741"/>
            <a:ext cx="5349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B602F90F-0976-DB5A-4CA2-5F8ABDA82664}"/>
              </a:ext>
            </a:extLst>
          </p:cNvPr>
          <p:cNvCxnSpPr/>
          <p:nvPr/>
        </p:nvCxnSpPr>
        <p:spPr>
          <a:xfrm flipH="1">
            <a:off x="9841436" y="3917835"/>
            <a:ext cx="5349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A84C0E2B-88DF-A93C-CF30-55597A5DEF80}"/>
              </a:ext>
            </a:extLst>
          </p:cNvPr>
          <p:cNvCxnSpPr/>
          <p:nvPr/>
        </p:nvCxnSpPr>
        <p:spPr>
          <a:xfrm flipH="1">
            <a:off x="9807967" y="2868964"/>
            <a:ext cx="5349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AD6D68E-E134-F1A8-9EA7-B1774726AF1F}"/>
              </a:ext>
            </a:extLst>
          </p:cNvPr>
          <p:cNvSpPr txBox="1"/>
          <p:nvPr/>
        </p:nvSpPr>
        <p:spPr>
          <a:xfrm>
            <a:off x="9914684" y="2958767"/>
            <a:ext cx="461665" cy="129091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…………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2EA497-C1AA-93AB-B1A7-F22F7FE56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11</a:t>
            </a:r>
            <a:r>
              <a:rPr kumimoji="1" lang="zh-CN" altLang="en-US" dirty="0"/>
              <a:t> 种空间转录组方的技术指标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CA1189-6158-BAF2-82A4-2363954EC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2" y="1632574"/>
            <a:ext cx="11133315" cy="35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8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3048344" y="2168376"/>
            <a:ext cx="6165678" cy="444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575222" y="1333490"/>
            <a:ext cx="5638800" cy="4837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、汇总比较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4096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4D1AA2-A224-B81A-7268-46403174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选择标准品的三个标准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1CB4013-F494-E99B-32FB-5474234C3635}"/>
              </a:ext>
            </a:extLst>
          </p:cNvPr>
          <p:cNvSpPr txBox="1"/>
          <p:nvPr/>
        </p:nvSpPr>
        <p:spPr>
          <a:xfrm>
            <a:off x="1857828" y="1582057"/>
            <a:ext cx="8940800" cy="339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en-US" altLang="zh-CN" sz="2400" dirty="0"/>
              <a:t>1</a:t>
            </a:r>
            <a:r>
              <a:rPr kumimoji="1" lang="zh-CN" altLang="en-US" sz="2400" dirty="0"/>
              <a:t>、</a:t>
            </a:r>
            <a:r>
              <a:rPr kumimoji="1" lang="zh-CN" altLang="en-US" sz="2800" b="1" dirty="0"/>
              <a:t>易得性</a:t>
            </a:r>
            <a:r>
              <a:rPr kumimoji="1" lang="zh-CN" altLang="en-US" sz="2400" dirty="0"/>
              <a:t>。用作标准品的组织很容易得到，也就方便各家实验室重复这项实验的结果。</a:t>
            </a:r>
            <a:endParaRPr kumimoji="1" lang="en-US" altLang="zh-CN" sz="2400" dirty="0"/>
          </a:p>
          <a:p>
            <a:pPr marL="446088" indent="-4460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en-US" altLang="zh-CN" sz="2400" dirty="0"/>
              <a:t>2</a:t>
            </a:r>
            <a:r>
              <a:rPr kumimoji="1" lang="zh-CN" altLang="en-US" sz="2400" dirty="0"/>
              <a:t>、这些组织中要有稳定的、特异的</a:t>
            </a:r>
            <a:r>
              <a:rPr kumimoji="1" lang="zh-CN" altLang="en-US" sz="2800" b="1" dirty="0"/>
              <a:t>标志基因的表达</a:t>
            </a:r>
            <a:endParaRPr kumimoji="1" lang="en-US" altLang="zh-CN" sz="2800" b="1" dirty="0"/>
          </a:p>
          <a:p>
            <a:pPr marL="446088" indent="-4460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en-US" altLang="zh-CN" sz="2400" dirty="0"/>
              <a:t>3</a:t>
            </a:r>
            <a:r>
              <a:rPr kumimoji="1" lang="zh-CN" altLang="en-US" sz="2400" dirty="0"/>
              <a:t>、参考的区域有</a:t>
            </a:r>
            <a:r>
              <a:rPr kumimoji="1" lang="zh-CN" altLang="en-US" sz="2800" b="1" dirty="0"/>
              <a:t>清楚的形态学结构</a:t>
            </a:r>
            <a:r>
              <a:rPr kumimoji="1" lang="zh-CN" altLang="en-US" sz="2400" dirty="0"/>
              <a:t>，在切片中容易找到这些形态结构</a:t>
            </a:r>
          </a:p>
        </p:txBody>
      </p:sp>
    </p:spTree>
    <p:extLst>
      <p:ext uri="{BB962C8B-B14F-4D97-AF65-F5344CB8AC3E}">
        <p14:creationId xmlns:p14="http://schemas.microsoft.com/office/powerpoint/2010/main" val="8682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7974DB-0620-CE7D-8C2E-A59E2E0B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用作标准品的三种组织样本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6EF941-9B87-E5A7-0D01-4DA9F7B12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906" y="2139371"/>
            <a:ext cx="3244850" cy="2857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7D2D27-C600-9B44-525D-861FA8335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6" y="2578579"/>
            <a:ext cx="4108450" cy="17008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4ECBAB8-4573-0E95-AAE2-6EB510CE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718" y="2139371"/>
            <a:ext cx="3157636" cy="257925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FC470E-0568-F53F-2213-8D3C8FEB7F14}"/>
              </a:ext>
            </a:extLst>
          </p:cNvPr>
          <p:cNvSpPr/>
          <p:nvPr/>
        </p:nvSpPr>
        <p:spPr>
          <a:xfrm>
            <a:off x="1317389" y="3047999"/>
            <a:ext cx="1488141" cy="4168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058EFA1-0CCC-0AA1-C968-6648AEAA3D88}"/>
              </a:ext>
            </a:extLst>
          </p:cNvPr>
          <p:cNvSpPr/>
          <p:nvPr/>
        </p:nvSpPr>
        <p:spPr>
          <a:xfrm>
            <a:off x="3740241" y="3256429"/>
            <a:ext cx="621487" cy="33259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F38B66-1439-ECFE-04A8-11C61F15E694}"/>
              </a:ext>
            </a:extLst>
          </p:cNvPr>
          <p:cNvSpPr/>
          <p:nvPr/>
        </p:nvSpPr>
        <p:spPr>
          <a:xfrm>
            <a:off x="7412268" y="3360420"/>
            <a:ext cx="194310" cy="11586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42EE75-0CA0-96E1-1B03-BF19ECD32265}"/>
              </a:ext>
            </a:extLst>
          </p:cNvPr>
          <p:cNvSpPr/>
          <p:nvPr/>
        </p:nvSpPr>
        <p:spPr>
          <a:xfrm>
            <a:off x="7320828" y="3513610"/>
            <a:ext cx="377190" cy="19431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9B48809-0774-2E0E-6EB0-A325789DB424}"/>
              </a:ext>
            </a:extLst>
          </p:cNvPr>
          <p:cNvSpPr txBox="1"/>
          <p:nvPr/>
        </p:nvSpPr>
        <p:spPr>
          <a:xfrm>
            <a:off x="1432177" y="1507428"/>
            <a:ext cx="26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/>
              <a:t>成年小鼠脑中的海马体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014157-1C9A-BFF8-71BA-3DB146F3E489}"/>
              </a:ext>
            </a:extLst>
          </p:cNvPr>
          <p:cNvSpPr txBox="1"/>
          <p:nvPr/>
        </p:nvSpPr>
        <p:spPr>
          <a:xfrm>
            <a:off x="5210632" y="1147942"/>
            <a:ext cx="2779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/>
              <a:t>小鼠胎龄</a:t>
            </a:r>
            <a:r>
              <a:rPr kumimoji="1" lang="en-US" altLang="zh-CN" sz="2800" dirty="0"/>
              <a:t>12.5</a:t>
            </a:r>
            <a:r>
              <a:rPr kumimoji="1" lang="zh-CN" altLang="en-US" sz="2800" dirty="0"/>
              <a:t>天胚胎中的眼睛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9FBE40-A404-B557-1C06-62C3884F54D2}"/>
              </a:ext>
            </a:extLst>
          </p:cNvPr>
          <p:cNvSpPr txBox="1"/>
          <p:nvPr/>
        </p:nvSpPr>
        <p:spPr>
          <a:xfrm>
            <a:off x="8964026" y="1147941"/>
            <a:ext cx="2380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/>
              <a:t>成年小鼠鼻子中的嗅球</a:t>
            </a:r>
          </a:p>
        </p:txBody>
      </p:sp>
    </p:spTree>
    <p:extLst>
      <p:ext uri="{BB962C8B-B14F-4D97-AF65-F5344CB8AC3E}">
        <p14:creationId xmlns:p14="http://schemas.microsoft.com/office/powerpoint/2010/main" val="36109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11" grpId="0" animBg="1"/>
      <p:bldP spid="11" grpId="1" animBg="1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2977978" y="2795185"/>
            <a:ext cx="6236044" cy="10237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575222" y="1333490"/>
            <a:ext cx="5638800" cy="4837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、汇总比较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730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C9C4B9-66B1-C7AB-6158-CA08781AF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实验的过程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20D764-A4C8-13D3-7184-2BEFEA734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79" y="1184656"/>
            <a:ext cx="8860441" cy="411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4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F47F25-BE1D-3915-FB58-FDD5432D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实验得到的空间转录组的部分图像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6DB6B8-C352-7BB1-AC57-36D59E9C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966" y="1130300"/>
            <a:ext cx="6260067" cy="431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43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F2BA0C-894A-F18A-FD08-7B2EEE19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捕获面积大小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B394AC-DAD5-C919-41A8-776323918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94" y="1567861"/>
            <a:ext cx="3040877" cy="36403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6F453B-5957-51BF-C85B-E786A81A1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052" y="2479445"/>
            <a:ext cx="1854625" cy="14636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EE87EB-9DCC-CFAE-35BE-998B518A8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976" y="2880043"/>
            <a:ext cx="1143000" cy="1016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0F4386-9957-C7C3-81B8-494DBDCFA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334" y="2393402"/>
            <a:ext cx="1484284" cy="4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3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0BC8FA-4C21-D7C2-F823-F21959052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19" y="1403350"/>
            <a:ext cx="2419831" cy="2025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70B172-4E4E-B5F1-F677-090B2159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75" y="1994521"/>
            <a:ext cx="2630905" cy="1219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8DF82C-252C-6F23-1740-B14FE6A77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57" y="1238809"/>
            <a:ext cx="2575038" cy="2870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D70868-B719-07AD-2A3E-A98FFF008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495" y="1994521"/>
            <a:ext cx="2581186" cy="14763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7F487B-6318-6462-6951-D2853C3C1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09" y="3604278"/>
            <a:ext cx="1966850" cy="11455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446E83-E14F-C54D-74E6-01FA18AC0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706" y="3644280"/>
            <a:ext cx="1345635" cy="1522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CC2AAC-93A2-B9FB-3BD8-0233B63A3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837" y="4140206"/>
            <a:ext cx="1766277" cy="1219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20288E-C37E-BFAB-70FF-0573BAC8F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3941" y="3703664"/>
            <a:ext cx="1308100" cy="49797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0F875DB-E08F-76F2-E748-002CE78D48F0}"/>
              </a:ext>
            </a:extLst>
          </p:cNvPr>
          <p:cNvSpPr/>
          <p:nvPr/>
        </p:nvSpPr>
        <p:spPr>
          <a:xfrm>
            <a:off x="375643" y="942520"/>
            <a:ext cx="11325598" cy="5915480"/>
          </a:xfrm>
          <a:prstGeom prst="rect">
            <a:avLst/>
          </a:prstGeom>
          <a:solidFill>
            <a:schemeClr val="bg1">
              <a:alpha val="5831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32C873-6D6A-6DFB-EA1E-9451DF236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0715" y="-3038847"/>
            <a:ext cx="7515013" cy="11543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18B3830-7917-DA27-707A-D89A0F7FAA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3559" y="-2287221"/>
            <a:ext cx="6368935" cy="97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8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03875-A58A-930F-CB4F-AB83909B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对小鼠海马体的阿蒙角区域的测序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1E05AE-1183-123F-58DB-E91AB6DA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37" y="1027291"/>
            <a:ext cx="6254925" cy="41430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DA5377-530A-5CE0-DB70-F216A2FAA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43" y="3474207"/>
            <a:ext cx="2666575" cy="16813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7E960D6-AC8D-1723-81A8-DA59F2AA32F6}"/>
              </a:ext>
            </a:extLst>
          </p:cNvPr>
          <p:cNvSpPr/>
          <p:nvPr/>
        </p:nvSpPr>
        <p:spPr>
          <a:xfrm>
            <a:off x="5737412" y="1416424"/>
            <a:ext cx="1613647" cy="1183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FF6E02-7795-93BF-9D50-147943466958}"/>
              </a:ext>
            </a:extLst>
          </p:cNvPr>
          <p:cNvSpPr/>
          <p:nvPr/>
        </p:nvSpPr>
        <p:spPr>
          <a:xfrm>
            <a:off x="1308847" y="3747247"/>
            <a:ext cx="1398494" cy="519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35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E608D1-175F-653A-F051-5A7C0B31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测序结果的饱和程度，和测到的</a:t>
            </a:r>
            <a:r>
              <a:rPr kumimoji="1" lang="en-US" altLang="zh-CN" dirty="0"/>
              <a:t>UMI</a:t>
            </a:r>
            <a:r>
              <a:rPr kumimoji="1" lang="zh-CN" altLang="en-US" dirty="0"/>
              <a:t>数量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2F2DE4-A80C-E43E-BE16-9F496B393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46785"/>
            <a:ext cx="4059811" cy="23995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4457A-8E5A-0F68-1078-F8CCFF22D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435" y="1661651"/>
            <a:ext cx="6687234" cy="284050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D6DE629-A9FD-CA2A-8388-96A3B30367AD}"/>
              </a:ext>
            </a:extLst>
          </p:cNvPr>
          <p:cNvSpPr/>
          <p:nvPr/>
        </p:nvSpPr>
        <p:spPr>
          <a:xfrm>
            <a:off x="620486" y="1453243"/>
            <a:ext cx="4277524" cy="3048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8F73632B-D7CB-4CC1-0D77-12A18ECAEF09}"/>
              </a:ext>
            </a:extLst>
          </p:cNvPr>
          <p:cNvCxnSpPr/>
          <p:nvPr/>
        </p:nvCxnSpPr>
        <p:spPr>
          <a:xfrm>
            <a:off x="2041071" y="1946785"/>
            <a:ext cx="0" cy="2037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1B1D800B-6ED4-B314-D57B-5D395E4B64ED}"/>
              </a:ext>
            </a:extLst>
          </p:cNvPr>
          <p:cNvSpPr/>
          <p:nvPr/>
        </p:nvSpPr>
        <p:spPr>
          <a:xfrm>
            <a:off x="8033657" y="1453243"/>
            <a:ext cx="3553012" cy="32820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0BA3D9CE-1296-60AA-65C3-0E253335A91D}"/>
              </a:ext>
            </a:extLst>
          </p:cNvPr>
          <p:cNvCxnSpPr/>
          <p:nvPr/>
        </p:nvCxnSpPr>
        <p:spPr>
          <a:xfrm flipH="1">
            <a:off x="8164286" y="3135086"/>
            <a:ext cx="228600" cy="2939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93B7A463-526D-1BE4-74C1-85FC84D9E037}"/>
              </a:ext>
            </a:extLst>
          </p:cNvPr>
          <p:cNvCxnSpPr/>
          <p:nvPr/>
        </p:nvCxnSpPr>
        <p:spPr>
          <a:xfrm>
            <a:off x="10042071" y="3429000"/>
            <a:ext cx="10613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2D54A028-2AD0-BF19-F7A3-F5CC1A8CB01A}"/>
              </a:ext>
            </a:extLst>
          </p:cNvPr>
          <p:cNvCxnSpPr>
            <a:cxnSpLocks/>
          </p:cNvCxnSpPr>
          <p:nvPr/>
        </p:nvCxnSpPr>
        <p:spPr>
          <a:xfrm>
            <a:off x="3483429" y="3439886"/>
            <a:ext cx="9050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AF904CB9-7DFE-BBA4-BBB3-61C1BE3C9B3A}"/>
              </a:ext>
            </a:extLst>
          </p:cNvPr>
          <p:cNvCxnSpPr/>
          <p:nvPr/>
        </p:nvCxnSpPr>
        <p:spPr>
          <a:xfrm>
            <a:off x="2492829" y="2264229"/>
            <a:ext cx="304800" cy="163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19805-714D-33CA-01E5-563CC57F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对小鼠胚胎眼睛的测序数据结果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A0E1D4-1F91-30A4-B9B9-0E51F9DB8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49185"/>
            <a:ext cx="4161972" cy="31999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79B6218-0E6E-C20B-953A-35402F14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29" y="1993334"/>
            <a:ext cx="6629400" cy="2449077"/>
          </a:xfrm>
          <a:prstGeom prst="rect">
            <a:avLst/>
          </a:prstGeom>
        </p:spPr>
      </p:pic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AA76F632-C335-3EAE-E343-55AB86E74B7D}"/>
              </a:ext>
            </a:extLst>
          </p:cNvPr>
          <p:cNvCxnSpPr/>
          <p:nvPr/>
        </p:nvCxnSpPr>
        <p:spPr>
          <a:xfrm flipH="1">
            <a:off x="8289758" y="2683042"/>
            <a:ext cx="180474" cy="3489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5393F19-B003-6F72-CA50-BBA0DB6ABB82}"/>
              </a:ext>
            </a:extLst>
          </p:cNvPr>
          <p:cNvCxnSpPr>
            <a:cxnSpLocks/>
          </p:cNvCxnSpPr>
          <p:nvPr/>
        </p:nvCxnSpPr>
        <p:spPr>
          <a:xfrm flipH="1">
            <a:off x="8469468" y="2731168"/>
            <a:ext cx="112295" cy="405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6D49FE21-2B23-F679-4E16-402B6F5F0576}"/>
              </a:ext>
            </a:extLst>
          </p:cNvPr>
          <p:cNvCxnSpPr/>
          <p:nvPr/>
        </p:nvCxnSpPr>
        <p:spPr>
          <a:xfrm>
            <a:off x="10250905" y="4295272"/>
            <a:ext cx="1191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22DFD-E4EF-AD61-7FDC-9ACADBCB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每个</a:t>
            </a:r>
            <a:r>
              <a:rPr kumimoji="1" lang="en-US" altLang="zh-CN" dirty="0"/>
              <a:t>spot</a:t>
            </a:r>
            <a:r>
              <a:rPr kumimoji="1" lang="zh-CN" altLang="en-US" dirty="0"/>
              <a:t>上的</a:t>
            </a:r>
            <a:r>
              <a:rPr kumimoji="1" lang="en-US" altLang="zh-CN" dirty="0"/>
              <a:t>read</a:t>
            </a:r>
            <a:r>
              <a:rPr kumimoji="1" lang="zh-CN" altLang="en-US" dirty="0"/>
              <a:t>数量与基因数量的关系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71C10D0-492F-E3B8-BEF1-44F06EF1F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43682"/>
            <a:ext cx="4847573" cy="27426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83BE76-3CA8-E485-4464-E5F811485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977" y="1843682"/>
            <a:ext cx="4332227" cy="26342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C2E58E9-06F8-C0FC-090F-E86E4171D729}"/>
              </a:ext>
            </a:extLst>
          </p:cNvPr>
          <p:cNvSpPr/>
          <p:nvPr/>
        </p:nvSpPr>
        <p:spPr>
          <a:xfrm>
            <a:off x="1549021" y="2988860"/>
            <a:ext cx="982639" cy="696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5BAABA-E641-F6D1-6203-22229809D235}"/>
              </a:ext>
            </a:extLst>
          </p:cNvPr>
          <p:cNvSpPr/>
          <p:nvPr/>
        </p:nvSpPr>
        <p:spPr>
          <a:xfrm>
            <a:off x="8739896" y="2988860"/>
            <a:ext cx="765052" cy="696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35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C7EED-614B-609B-E0D4-323354A4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特征区域的特征基因的表达</a:t>
            </a:r>
            <a:r>
              <a:rPr kumimoji="1" lang="en-US" altLang="zh-CN" dirty="0"/>
              <a:t>– </a:t>
            </a:r>
            <a:r>
              <a:rPr kumimoji="1" lang="zh-CN" altLang="en-US" dirty="0"/>
              <a:t>海马</a:t>
            </a:r>
            <a:r>
              <a:rPr kumimoji="1" lang="en-US" altLang="zh-CN" dirty="0"/>
              <a:t>CA3</a:t>
            </a:r>
            <a:r>
              <a:rPr kumimoji="1" lang="zh-CN" altLang="en-US" dirty="0"/>
              <a:t>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027940-1C7B-25DF-904A-CAE7A13F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69539"/>
            <a:ext cx="7467600" cy="2616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F91D41-4E80-1FE2-9CC1-7727984FB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574" y="1858288"/>
            <a:ext cx="1905000" cy="3454400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AC0DCBCE-6FCE-549F-50F1-27B2CEC783BE}"/>
              </a:ext>
            </a:extLst>
          </p:cNvPr>
          <p:cNvCxnSpPr/>
          <p:nvPr/>
        </p:nvCxnSpPr>
        <p:spPr>
          <a:xfrm>
            <a:off x="3609474" y="3801979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A81EEC35-0D72-E64C-A98B-A5ABC6D2AAE0}"/>
              </a:ext>
            </a:extLst>
          </p:cNvPr>
          <p:cNvCxnSpPr/>
          <p:nvPr/>
        </p:nvCxnSpPr>
        <p:spPr>
          <a:xfrm>
            <a:off x="5891463" y="3332747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91584812-8BED-A79B-0524-5677CC973B75}"/>
              </a:ext>
            </a:extLst>
          </p:cNvPr>
          <p:cNvCxnSpPr/>
          <p:nvPr/>
        </p:nvCxnSpPr>
        <p:spPr>
          <a:xfrm>
            <a:off x="7920789" y="2863515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98F5843E-97AE-22EF-B969-5578D9377C70}"/>
              </a:ext>
            </a:extLst>
          </p:cNvPr>
          <p:cNvCxnSpPr/>
          <p:nvPr/>
        </p:nvCxnSpPr>
        <p:spPr>
          <a:xfrm>
            <a:off x="3870158" y="4036595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6BD3D4EE-6636-6E15-A20B-F7B4FAAF15D0}"/>
              </a:ext>
            </a:extLst>
          </p:cNvPr>
          <p:cNvCxnSpPr/>
          <p:nvPr/>
        </p:nvCxnSpPr>
        <p:spPr>
          <a:xfrm>
            <a:off x="3384885" y="4043023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96932F2-A07C-C8C2-D599-3238670E22D1}"/>
              </a:ext>
            </a:extLst>
          </p:cNvPr>
          <p:cNvCxnSpPr/>
          <p:nvPr/>
        </p:nvCxnSpPr>
        <p:spPr>
          <a:xfrm>
            <a:off x="5662732" y="3888618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90817BB4-9D2B-5544-EE49-50BCDA04F056}"/>
              </a:ext>
            </a:extLst>
          </p:cNvPr>
          <p:cNvCxnSpPr/>
          <p:nvPr/>
        </p:nvCxnSpPr>
        <p:spPr>
          <a:xfrm>
            <a:off x="5414211" y="3666034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4049BDB1-2387-E920-0B4F-8A03FC24208D}"/>
              </a:ext>
            </a:extLst>
          </p:cNvPr>
          <p:cNvCxnSpPr/>
          <p:nvPr/>
        </p:nvCxnSpPr>
        <p:spPr>
          <a:xfrm>
            <a:off x="7447548" y="3864555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CE0DF8C0-F579-54A7-7918-2084550CC931}"/>
              </a:ext>
            </a:extLst>
          </p:cNvPr>
          <p:cNvCxnSpPr/>
          <p:nvPr/>
        </p:nvCxnSpPr>
        <p:spPr>
          <a:xfrm>
            <a:off x="7688180" y="3419386"/>
            <a:ext cx="0" cy="469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96B43358-A8F9-44A7-A573-1DFA1AC19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089" y="1089326"/>
            <a:ext cx="4142557" cy="169511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59CBD23-EAAF-7D1C-E08B-9333A6A8B107}"/>
              </a:ext>
            </a:extLst>
          </p:cNvPr>
          <p:cNvSpPr txBox="1"/>
          <p:nvPr/>
        </p:nvSpPr>
        <p:spPr>
          <a:xfrm>
            <a:off x="6286183" y="1813773"/>
            <a:ext cx="81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CA3</a:t>
            </a:r>
            <a:endParaRPr kumimoji="1" lang="zh-CN" altLang="en-US" sz="1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2E32F774-88DE-A0D5-AF48-B7613CF95C6F}"/>
              </a:ext>
            </a:extLst>
          </p:cNvPr>
          <p:cNvCxnSpPr>
            <a:cxnSpLocks/>
          </p:cNvCxnSpPr>
          <p:nvPr/>
        </p:nvCxnSpPr>
        <p:spPr>
          <a:xfrm>
            <a:off x="8788574" y="5252528"/>
            <a:ext cx="1554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A6E99C2B-405F-595D-5B21-35A01A0ECCD9}"/>
              </a:ext>
            </a:extLst>
          </p:cNvPr>
          <p:cNvCxnSpPr>
            <a:cxnSpLocks/>
          </p:cNvCxnSpPr>
          <p:nvPr/>
        </p:nvCxnSpPr>
        <p:spPr>
          <a:xfrm>
            <a:off x="8809248" y="3988467"/>
            <a:ext cx="1429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6A25AAD7-5496-6EBA-67F3-3B4B72B8B81D}"/>
              </a:ext>
            </a:extLst>
          </p:cNvPr>
          <p:cNvCxnSpPr>
            <a:cxnSpLocks/>
          </p:cNvCxnSpPr>
          <p:nvPr/>
        </p:nvCxnSpPr>
        <p:spPr>
          <a:xfrm>
            <a:off x="8809248" y="3358814"/>
            <a:ext cx="1345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0128AC64-D387-5A03-E9BA-B3F16C452C31}"/>
              </a:ext>
            </a:extLst>
          </p:cNvPr>
          <p:cNvCxnSpPr/>
          <p:nvPr/>
        </p:nvCxnSpPr>
        <p:spPr>
          <a:xfrm>
            <a:off x="2677025" y="3296651"/>
            <a:ext cx="683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D41D93FA-7FDC-792B-A378-50217E287CD0}"/>
              </a:ext>
            </a:extLst>
          </p:cNvPr>
          <p:cNvCxnSpPr>
            <a:cxnSpLocks/>
          </p:cNvCxnSpPr>
          <p:nvPr/>
        </p:nvCxnSpPr>
        <p:spPr>
          <a:xfrm>
            <a:off x="4730415" y="3296651"/>
            <a:ext cx="56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66F2B02F-2EF1-0B42-77E8-E620E466ADA0}"/>
              </a:ext>
            </a:extLst>
          </p:cNvPr>
          <p:cNvCxnSpPr>
            <a:cxnSpLocks/>
          </p:cNvCxnSpPr>
          <p:nvPr/>
        </p:nvCxnSpPr>
        <p:spPr>
          <a:xfrm>
            <a:off x="6721324" y="3296651"/>
            <a:ext cx="72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5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18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D8282-386A-A4FD-AC56-429E7E8E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特征区域的特征基因的表达</a:t>
            </a:r>
            <a:r>
              <a:rPr kumimoji="1" lang="en-US" altLang="zh-CN" dirty="0"/>
              <a:t>–</a:t>
            </a:r>
            <a:r>
              <a:rPr kumimoji="1" lang="zh-CN" altLang="en-US" dirty="0"/>
              <a:t>胚胎眼睛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5871D9-673D-4159-6DDF-6E4DA3EE8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39" y="2479548"/>
            <a:ext cx="7112000" cy="2971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1C8ECB-9B61-CF62-3CAA-7CB70C17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594" y="2373376"/>
            <a:ext cx="1981200" cy="2882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963EE0-AE3B-A7C0-E1BD-582846089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891" y="1028700"/>
            <a:ext cx="2451177" cy="1641348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BBFD5457-E46E-B534-B37C-EA11E7E6C90C}"/>
              </a:ext>
            </a:extLst>
          </p:cNvPr>
          <p:cNvCxnSpPr/>
          <p:nvPr/>
        </p:nvCxnSpPr>
        <p:spPr>
          <a:xfrm>
            <a:off x="8925170" y="5195316"/>
            <a:ext cx="1454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8AFBF2E4-D0B2-6976-5AED-4BA250E396BE}"/>
              </a:ext>
            </a:extLst>
          </p:cNvPr>
          <p:cNvCxnSpPr>
            <a:cxnSpLocks/>
          </p:cNvCxnSpPr>
          <p:nvPr/>
        </p:nvCxnSpPr>
        <p:spPr>
          <a:xfrm>
            <a:off x="8925170" y="4226052"/>
            <a:ext cx="1316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263C254B-DBB0-1D17-7675-6FCFA4132B14}"/>
              </a:ext>
            </a:extLst>
          </p:cNvPr>
          <p:cNvCxnSpPr>
            <a:cxnSpLocks/>
          </p:cNvCxnSpPr>
          <p:nvPr/>
        </p:nvCxnSpPr>
        <p:spPr>
          <a:xfrm>
            <a:off x="8925170" y="3592068"/>
            <a:ext cx="1316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1C027296-4264-63C5-0BF2-5AD8C44D395B}"/>
              </a:ext>
            </a:extLst>
          </p:cNvPr>
          <p:cNvCxnSpPr>
            <a:cxnSpLocks/>
          </p:cNvCxnSpPr>
          <p:nvPr/>
        </p:nvCxnSpPr>
        <p:spPr>
          <a:xfrm>
            <a:off x="2737730" y="3220212"/>
            <a:ext cx="3590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FC795772-0B61-B663-F98C-4A63FDD3E17A}"/>
              </a:ext>
            </a:extLst>
          </p:cNvPr>
          <p:cNvCxnSpPr>
            <a:cxnSpLocks/>
          </p:cNvCxnSpPr>
          <p:nvPr/>
        </p:nvCxnSpPr>
        <p:spPr>
          <a:xfrm flipH="1">
            <a:off x="4511548" y="3227832"/>
            <a:ext cx="804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F06F3923-1980-B3CF-4055-43D62E736FB4}"/>
              </a:ext>
            </a:extLst>
          </p:cNvPr>
          <p:cNvCxnSpPr>
            <a:cxnSpLocks/>
          </p:cNvCxnSpPr>
          <p:nvPr/>
        </p:nvCxnSpPr>
        <p:spPr>
          <a:xfrm flipH="1">
            <a:off x="6602476" y="3220212"/>
            <a:ext cx="804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59F5556C-BD0A-155A-0BBF-9B7F8EC61208}"/>
              </a:ext>
            </a:extLst>
          </p:cNvPr>
          <p:cNvCxnSpPr/>
          <p:nvPr/>
        </p:nvCxnSpPr>
        <p:spPr>
          <a:xfrm>
            <a:off x="2917249" y="3592068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8A92A351-EDF2-DFEF-BA45-56B9C841B2C0}"/>
              </a:ext>
            </a:extLst>
          </p:cNvPr>
          <p:cNvCxnSpPr/>
          <p:nvPr/>
        </p:nvCxnSpPr>
        <p:spPr>
          <a:xfrm>
            <a:off x="3276913" y="3805428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A27BDA02-ECBB-D296-8097-38E19665A454}"/>
              </a:ext>
            </a:extLst>
          </p:cNvPr>
          <p:cNvCxnSpPr/>
          <p:nvPr/>
        </p:nvCxnSpPr>
        <p:spPr>
          <a:xfrm>
            <a:off x="3636577" y="3811524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DA05F396-440E-70B6-F729-CEC9CED5E2BB}"/>
              </a:ext>
            </a:extLst>
          </p:cNvPr>
          <p:cNvCxnSpPr/>
          <p:nvPr/>
        </p:nvCxnSpPr>
        <p:spPr>
          <a:xfrm>
            <a:off x="5093521" y="3759708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F2A1C401-64C1-D582-0E54-54519B4BAA1E}"/>
              </a:ext>
            </a:extLst>
          </p:cNvPr>
          <p:cNvCxnSpPr/>
          <p:nvPr/>
        </p:nvCxnSpPr>
        <p:spPr>
          <a:xfrm>
            <a:off x="5428801" y="3253740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5F532B16-6374-D630-AE8E-378EF3F5FEC5}"/>
              </a:ext>
            </a:extLst>
          </p:cNvPr>
          <p:cNvCxnSpPr/>
          <p:nvPr/>
        </p:nvCxnSpPr>
        <p:spPr>
          <a:xfrm>
            <a:off x="5715313" y="3101340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060D118A-A586-CB35-A0D2-829531978829}"/>
              </a:ext>
            </a:extLst>
          </p:cNvPr>
          <p:cNvCxnSpPr/>
          <p:nvPr/>
        </p:nvCxnSpPr>
        <p:spPr>
          <a:xfrm>
            <a:off x="7004558" y="3101340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39196CC7-816C-C04A-47E9-EE4885519073}"/>
              </a:ext>
            </a:extLst>
          </p:cNvPr>
          <p:cNvCxnSpPr/>
          <p:nvPr/>
        </p:nvCxnSpPr>
        <p:spPr>
          <a:xfrm>
            <a:off x="7370064" y="2846832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DD33745D-1650-8FA2-5FBB-2136E876DCB9}"/>
              </a:ext>
            </a:extLst>
          </p:cNvPr>
          <p:cNvCxnSpPr/>
          <p:nvPr/>
        </p:nvCxnSpPr>
        <p:spPr>
          <a:xfrm>
            <a:off x="7742174" y="2948940"/>
            <a:ext cx="0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A7CB3F12-4561-0F1C-B60C-9A54DC1583B8}"/>
              </a:ext>
            </a:extLst>
          </p:cNvPr>
          <p:cNvCxnSpPr/>
          <p:nvPr/>
        </p:nvCxnSpPr>
        <p:spPr>
          <a:xfrm>
            <a:off x="8925170" y="4840224"/>
            <a:ext cx="1417710" cy="0"/>
          </a:xfrm>
          <a:prstGeom prst="line">
            <a:avLst/>
          </a:prstGeom>
          <a:ln w="38100">
            <a:solidFill>
              <a:srgbClr val="00A9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077BAB68-4C14-C84C-3769-A87D53996AB0}"/>
              </a:ext>
            </a:extLst>
          </p:cNvPr>
          <p:cNvCxnSpPr/>
          <p:nvPr/>
        </p:nvCxnSpPr>
        <p:spPr>
          <a:xfrm>
            <a:off x="4120896" y="4133088"/>
            <a:ext cx="0" cy="377952"/>
          </a:xfrm>
          <a:prstGeom prst="straightConnector1">
            <a:avLst/>
          </a:prstGeom>
          <a:ln w="38100">
            <a:solidFill>
              <a:srgbClr val="00A9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3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3575222" y="3938017"/>
            <a:ext cx="5638800" cy="4632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575222" y="1333490"/>
            <a:ext cx="5638800" cy="4837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、汇总比较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8474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1CF1B2-7F0E-441C-9CC8-A75FA129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峰最高高度一半处的左侧半峰宽</a:t>
            </a:r>
            <a:r>
              <a:rPr kumimoji="1" lang="en-US" altLang="zh-CN" dirty="0"/>
              <a:t>(LWHM)</a:t>
            </a:r>
            <a:endParaRPr lang="zh-CN" altLang="en-US" dirty="0"/>
          </a:p>
        </p:txBody>
      </p:sp>
      <p:pic>
        <p:nvPicPr>
          <p:cNvPr id="1026" name="Picture 2" descr="Full width at half maximum - Wikipedia">
            <a:extLst>
              <a:ext uri="{FF2B5EF4-FFF2-40B4-BE49-F238E27FC236}">
                <a16:creationId xmlns:a16="http://schemas.microsoft.com/office/drawing/2014/main" id="{2163B672-009C-9B4F-CC54-DE545117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001" y="1252602"/>
            <a:ext cx="5833998" cy="388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D8D07BE6-249A-F3D9-0611-BFE2942F1CE3}"/>
              </a:ext>
            </a:extLst>
          </p:cNvPr>
          <p:cNvCxnSpPr>
            <a:cxnSpLocks/>
          </p:cNvCxnSpPr>
          <p:nvPr/>
        </p:nvCxnSpPr>
        <p:spPr>
          <a:xfrm>
            <a:off x="6461760" y="1252602"/>
            <a:ext cx="0" cy="3416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6714EEA6-E393-6BB0-7EA0-B1CE317178A1}"/>
              </a:ext>
            </a:extLst>
          </p:cNvPr>
          <p:cNvCxnSpPr/>
          <p:nvPr/>
        </p:nvCxnSpPr>
        <p:spPr>
          <a:xfrm>
            <a:off x="5791200" y="3840480"/>
            <a:ext cx="67056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927E59A-F2D4-F9CC-1D73-B5857102B48A}"/>
              </a:ext>
            </a:extLst>
          </p:cNvPr>
          <p:cNvSpPr txBox="1"/>
          <p:nvPr/>
        </p:nvSpPr>
        <p:spPr>
          <a:xfrm>
            <a:off x="5693665" y="3841891"/>
            <a:ext cx="1328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0000"/>
                </a:solidFill>
              </a:rPr>
              <a:t>LWHM</a:t>
            </a:r>
            <a:endParaRPr kumimoji="1"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7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62206C-7EE0-6D47-E817-88F8127C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对小鼠嗅球的 </a:t>
            </a:r>
            <a:r>
              <a:rPr kumimoji="1" lang="en-US" altLang="zh-CN" dirty="0"/>
              <a:t>Slc17a7 </a:t>
            </a:r>
            <a:r>
              <a:rPr kumimoji="1" lang="zh-CN" altLang="en-US" dirty="0"/>
              <a:t>转录本的定位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7737332-5C6C-8DF8-9A82-3FA191551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861" y="1288812"/>
            <a:ext cx="3784206" cy="40438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CB6700-4C8F-1C95-76BE-949B16E6E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935" y="1458954"/>
            <a:ext cx="3585597" cy="3703544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301E730-350F-947B-C0F1-2423DD264B5C}"/>
              </a:ext>
            </a:extLst>
          </p:cNvPr>
          <p:cNvCxnSpPr/>
          <p:nvPr/>
        </p:nvCxnSpPr>
        <p:spPr>
          <a:xfrm>
            <a:off x="3593206" y="1584101"/>
            <a:ext cx="553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2232762B-018C-2950-C356-91A708FA5356}"/>
              </a:ext>
            </a:extLst>
          </p:cNvPr>
          <p:cNvSpPr/>
          <p:nvPr/>
        </p:nvSpPr>
        <p:spPr>
          <a:xfrm>
            <a:off x="3580327" y="2369713"/>
            <a:ext cx="231819" cy="2446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B8F82-9CAC-ADE9-E07C-0057BC49B312}"/>
              </a:ext>
            </a:extLst>
          </p:cNvPr>
          <p:cNvSpPr/>
          <p:nvPr/>
        </p:nvSpPr>
        <p:spPr>
          <a:xfrm>
            <a:off x="7364533" y="1458954"/>
            <a:ext cx="2783999" cy="1155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91E58FA-FCD8-18D2-765D-0B8C1F096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770" y="5085036"/>
            <a:ext cx="779963" cy="1549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0105AD4-954C-87AB-74B3-1B6BA3ED3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8350" y="5082871"/>
            <a:ext cx="833782" cy="15708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2E2B299-BB57-CB42-58C0-DDE37460F6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132" y="5082871"/>
            <a:ext cx="792843" cy="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78E43C-7A69-1FF2-5EC5-3A45FBF2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三种低分辨率的方法的分子扩散比较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F83682-A0CF-D34A-8DE9-F59FDBB64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67" y="2286972"/>
            <a:ext cx="6225745" cy="173392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F181C4-0EFE-0FF7-F17A-08CDAFAF51AE}"/>
              </a:ext>
            </a:extLst>
          </p:cNvPr>
          <p:cNvSpPr/>
          <p:nvPr/>
        </p:nvSpPr>
        <p:spPr>
          <a:xfrm>
            <a:off x="1068946" y="2144486"/>
            <a:ext cx="1313646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7524F3-D2D9-3ED6-41C2-306A1162E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812" y="1344931"/>
            <a:ext cx="4796907" cy="361800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EDDA533-91C1-379B-4FCB-BC85FE2625C4}"/>
              </a:ext>
            </a:extLst>
          </p:cNvPr>
          <p:cNvSpPr/>
          <p:nvPr/>
        </p:nvSpPr>
        <p:spPr>
          <a:xfrm>
            <a:off x="5168610" y="2286972"/>
            <a:ext cx="2070390" cy="17339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9C63D92-661C-4230-BDA2-BF421922F0D0}"/>
              </a:ext>
            </a:extLst>
          </p:cNvPr>
          <p:cNvSpPr/>
          <p:nvPr/>
        </p:nvSpPr>
        <p:spPr>
          <a:xfrm>
            <a:off x="934067" y="2286972"/>
            <a:ext cx="2070390" cy="17339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BDFF1585-B6FE-691E-2C1F-E3D408C190C0}"/>
              </a:ext>
            </a:extLst>
          </p:cNvPr>
          <p:cNvCxnSpPr/>
          <p:nvPr/>
        </p:nvCxnSpPr>
        <p:spPr>
          <a:xfrm flipH="1">
            <a:off x="9775371" y="2144486"/>
            <a:ext cx="195943" cy="239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28A4E0A-83DA-8FAC-282D-06E93506B3BC}"/>
              </a:ext>
            </a:extLst>
          </p:cNvPr>
          <p:cNvCxnSpPr/>
          <p:nvPr/>
        </p:nvCxnSpPr>
        <p:spPr>
          <a:xfrm>
            <a:off x="8915400" y="2634343"/>
            <a:ext cx="337457" cy="519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B4A65E3-D655-01A9-9A35-478536215166}"/>
              </a:ext>
            </a:extLst>
          </p:cNvPr>
          <p:cNvSpPr txBox="1"/>
          <p:nvPr/>
        </p:nvSpPr>
        <p:spPr>
          <a:xfrm>
            <a:off x="1271865" y="2280939"/>
            <a:ext cx="3000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 err="1"/>
              <a:t>Visium</a:t>
            </a:r>
            <a:r>
              <a:rPr kumimoji="1" lang="en-US" altLang="zh-CN" sz="1200" b="1" dirty="0"/>
              <a:t> (</a:t>
            </a:r>
            <a:r>
              <a:rPr kumimoji="1" lang="en-US" altLang="zh-CN" sz="1200" b="1" dirty="0" err="1"/>
              <a:t>polyA</a:t>
            </a:r>
            <a:r>
              <a:rPr kumimoji="1" lang="en-US" altLang="zh-CN" sz="1200" b="1" dirty="0"/>
              <a:t>)</a:t>
            </a:r>
            <a:endParaRPr kumimoji="1"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399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A342D-06CB-B86F-F932-7074E2AF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原始论文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ECD2C9-A979-596E-1320-A947029AF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1240696"/>
            <a:ext cx="6870700" cy="18509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CF778F4-0F17-28DE-8988-4307B3A279A2}"/>
              </a:ext>
            </a:extLst>
          </p:cNvPr>
          <p:cNvSpPr txBox="1"/>
          <p:nvPr/>
        </p:nvSpPr>
        <p:spPr>
          <a:xfrm>
            <a:off x="4457700" y="3314700"/>
            <a:ext cx="676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这篇论文发表在 </a:t>
            </a:r>
            <a:r>
              <a:rPr kumimoji="1" lang="en-US" altLang="zh-CN" sz="2000" dirty="0"/>
              <a:t>nature methods </a:t>
            </a:r>
            <a:r>
              <a:rPr kumimoji="1" lang="zh-CN" altLang="en-US" sz="2000" dirty="0"/>
              <a:t>杂志的 </a:t>
            </a:r>
            <a:r>
              <a:rPr kumimoji="1" lang="en-US" altLang="zh-CN" sz="2000" dirty="0"/>
              <a:t>2024</a:t>
            </a:r>
            <a:r>
              <a:rPr kumimoji="1" lang="zh-CN" altLang="en-US" sz="2000" dirty="0"/>
              <a:t> 年 </a:t>
            </a:r>
            <a:r>
              <a:rPr kumimoji="1" lang="en-US" altLang="zh-CN" sz="2000" dirty="0"/>
              <a:t>7</a:t>
            </a:r>
            <a:r>
              <a:rPr kumimoji="1" lang="zh-CN" altLang="en-US" sz="2000" dirty="0"/>
              <a:t> 月刊上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08F733-4CBF-44D5-6FFB-5A0BA1A67AA1}"/>
              </a:ext>
            </a:extLst>
          </p:cNvPr>
          <p:cNvSpPr txBox="1"/>
          <p:nvPr/>
        </p:nvSpPr>
        <p:spPr>
          <a:xfrm>
            <a:off x="4457700" y="4279900"/>
            <a:ext cx="6642100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/>
              <a:t>文章的题目翻译成中文，意思是</a:t>
            </a:r>
            <a:r>
              <a:rPr kumimoji="1" lang="en-US" altLang="zh-CN" sz="2000" dirty="0"/>
              <a:t>《</a:t>
            </a:r>
            <a:r>
              <a:rPr kumimoji="1" lang="zh-CN" altLang="en-US" sz="2000" dirty="0"/>
              <a:t>系统地比较基于测序的空间转录组方法</a:t>
            </a:r>
            <a:r>
              <a:rPr kumimoji="1" lang="en-US" altLang="zh-CN" sz="2000" dirty="0"/>
              <a:t>》</a:t>
            </a:r>
            <a:endParaRPr kumimoji="1"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B384C5-CC7A-D99B-8722-23156783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1240696"/>
            <a:ext cx="2901378" cy="29122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2FA4F7F-AC9F-715E-C615-91326FE190A2}"/>
              </a:ext>
            </a:extLst>
          </p:cNvPr>
          <p:cNvSpPr txBox="1"/>
          <p:nvPr/>
        </p:nvSpPr>
        <p:spPr>
          <a:xfrm>
            <a:off x="825500" y="4287078"/>
            <a:ext cx="2901378" cy="96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dirty="0"/>
              <a:t>通讯作者：刘晓东 博士</a:t>
            </a:r>
            <a:endParaRPr kumimoji="1" lang="en-US" altLang="zh-CN" sz="2000" dirty="0"/>
          </a:p>
          <a:p>
            <a:pPr algn="ctr">
              <a:lnSpc>
                <a:spcPct val="150000"/>
              </a:lnSpc>
            </a:pPr>
            <a:r>
              <a:rPr kumimoji="1" lang="zh-CN" altLang="en-US" sz="2000" dirty="0"/>
              <a:t>西湖大学 生命科学学院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DCC5225-48A5-EA3D-F314-A79F9E90E236}"/>
              </a:ext>
            </a:extLst>
          </p:cNvPr>
          <p:cNvSpPr/>
          <p:nvPr/>
        </p:nvSpPr>
        <p:spPr>
          <a:xfrm>
            <a:off x="4229100" y="1124262"/>
            <a:ext cx="6997700" cy="28331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306129-4A47-62BA-E83A-D391DE863BEA}"/>
              </a:ext>
            </a:extLst>
          </p:cNvPr>
          <p:cNvSpPr/>
          <p:nvPr/>
        </p:nvSpPr>
        <p:spPr>
          <a:xfrm>
            <a:off x="4343400" y="4332673"/>
            <a:ext cx="6756400" cy="9687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920820D-512C-C592-6038-60E41EB897E9}"/>
              </a:ext>
            </a:extLst>
          </p:cNvPr>
          <p:cNvSpPr/>
          <p:nvPr/>
        </p:nvSpPr>
        <p:spPr>
          <a:xfrm>
            <a:off x="577070" y="1041420"/>
            <a:ext cx="3448414" cy="42599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9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856133-AB81-D11F-1635-016AFC90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对小鼠大脑的 </a:t>
            </a:r>
            <a:r>
              <a:rPr kumimoji="1" lang="en-US" altLang="zh-CN" dirty="0" err="1"/>
              <a:t>Ptgds</a:t>
            </a:r>
            <a:r>
              <a:rPr kumimoji="1" lang="en-US" altLang="zh-CN" dirty="0"/>
              <a:t> </a:t>
            </a:r>
            <a:r>
              <a:rPr kumimoji="1" lang="zh-CN" altLang="en-US" dirty="0"/>
              <a:t>转录本的定位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A0C708B-F552-568A-BE82-F188621DC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597" y="1258252"/>
            <a:ext cx="3825689" cy="40678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FABCC2-65E8-6C84-FA57-2D357261F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38" y="1258252"/>
            <a:ext cx="3571320" cy="4067821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1A84BEC0-7810-22BD-7ACB-98F465C8D84F}"/>
              </a:ext>
            </a:extLst>
          </p:cNvPr>
          <p:cNvCxnSpPr/>
          <p:nvPr/>
        </p:nvCxnSpPr>
        <p:spPr>
          <a:xfrm>
            <a:off x="6767210" y="3692171"/>
            <a:ext cx="927278" cy="0"/>
          </a:xfrm>
          <a:prstGeom prst="line">
            <a:avLst/>
          </a:prstGeom>
          <a:ln w="38100">
            <a:solidFill>
              <a:srgbClr val="0097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B4A79EED-81FC-9F6A-9836-40B0F5939E5F}"/>
              </a:ext>
            </a:extLst>
          </p:cNvPr>
          <p:cNvCxnSpPr/>
          <p:nvPr/>
        </p:nvCxnSpPr>
        <p:spPr>
          <a:xfrm>
            <a:off x="11150317" y="3692171"/>
            <a:ext cx="0" cy="425003"/>
          </a:xfrm>
          <a:prstGeom prst="straightConnector1">
            <a:avLst/>
          </a:prstGeom>
          <a:ln w="38100">
            <a:solidFill>
              <a:srgbClr val="0097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7254FE8-2F31-8F65-F666-9976ACA2D972}"/>
              </a:ext>
            </a:extLst>
          </p:cNvPr>
          <p:cNvCxnSpPr/>
          <p:nvPr/>
        </p:nvCxnSpPr>
        <p:spPr>
          <a:xfrm>
            <a:off x="6027830" y="4246809"/>
            <a:ext cx="373488" cy="167425"/>
          </a:xfrm>
          <a:prstGeom prst="straightConnector1">
            <a:avLst/>
          </a:prstGeom>
          <a:ln w="38100">
            <a:solidFill>
              <a:srgbClr val="0097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5D2C5CA-75D9-671B-470E-268036129FB0}"/>
              </a:ext>
            </a:extLst>
          </p:cNvPr>
          <p:cNvSpPr/>
          <p:nvPr/>
        </p:nvSpPr>
        <p:spPr>
          <a:xfrm>
            <a:off x="9025303" y="2494436"/>
            <a:ext cx="2382591" cy="592428"/>
          </a:xfrm>
          <a:prstGeom prst="rect">
            <a:avLst/>
          </a:prstGeom>
          <a:noFill/>
          <a:ln w="38100">
            <a:solidFill>
              <a:srgbClr val="0097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18FFB9D6-2CB1-D426-3CAB-B715899F89C9}"/>
              </a:ext>
            </a:extLst>
          </p:cNvPr>
          <p:cNvCxnSpPr/>
          <p:nvPr/>
        </p:nvCxnSpPr>
        <p:spPr>
          <a:xfrm>
            <a:off x="6130861" y="3708141"/>
            <a:ext cx="270457" cy="257577"/>
          </a:xfrm>
          <a:prstGeom prst="straightConnector1">
            <a:avLst/>
          </a:prstGeom>
          <a:ln w="38100">
            <a:solidFill>
              <a:srgbClr val="EA9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910CAC4-9F96-15C7-D604-2E2E6DDCD15C}"/>
              </a:ext>
            </a:extLst>
          </p:cNvPr>
          <p:cNvSpPr/>
          <p:nvPr/>
        </p:nvSpPr>
        <p:spPr>
          <a:xfrm>
            <a:off x="9025303" y="1285537"/>
            <a:ext cx="2382591" cy="693744"/>
          </a:xfrm>
          <a:prstGeom prst="rect">
            <a:avLst/>
          </a:prstGeom>
          <a:noFill/>
          <a:ln w="38100">
            <a:solidFill>
              <a:srgbClr val="EA9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40B65802-923D-AE15-5472-A09CD8638A22}"/>
              </a:ext>
            </a:extLst>
          </p:cNvPr>
          <p:cNvCxnSpPr/>
          <p:nvPr/>
        </p:nvCxnSpPr>
        <p:spPr>
          <a:xfrm>
            <a:off x="6867341" y="3511765"/>
            <a:ext cx="927278" cy="0"/>
          </a:xfrm>
          <a:prstGeom prst="line">
            <a:avLst/>
          </a:prstGeom>
          <a:ln w="38100">
            <a:solidFill>
              <a:srgbClr val="EA9A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027B9B08-57CB-7699-A5A9-B55794F8F5FF}"/>
              </a:ext>
            </a:extLst>
          </p:cNvPr>
          <p:cNvCxnSpPr>
            <a:cxnSpLocks/>
          </p:cNvCxnSpPr>
          <p:nvPr/>
        </p:nvCxnSpPr>
        <p:spPr>
          <a:xfrm>
            <a:off x="9354859" y="4387630"/>
            <a:ext cx="0" cy="493261"/>
          </a:xfrm>
          <a:prstGeom prst="straightConnector1">
            <a:avLst/>
          </a:prstGeom>
          <a:ln w="38100">
            <a:solidFill>
              <a:srgbClr val="EA9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49F22D03-2D8A-F6FF-E372-ED862E143132}"/>
              </a:ext>
            </a:extLst>
          </p:cNvPr>
          <p:cNvCxnSpPr>
            <a:cxnSpLocks/>
          </p:cNvCxnSpPr>
          <p:nvPr/>
        </p:nvCxnSpPr>
        <p:spPr>
          <a:xfrm flipH="1">
            <a:off x="6484550" y="4124459"/>
            <a:ext cx="234461" cy="225628"/>
          </a:xfrm>
          <a:prstGeom prst="straightConnector1">
            <a:avLst/>
          </a:prstGeom>
          <a:ln w="38100">
            <a:solidFill>
              <a:srgbClr val="4A67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13C0C0CC-CC5E-52BA-B892-86DFD4C881FA}"/>
              </a:ext>
            </a:extLst>
          </p:cNvPr>
          <p:cNvCxnSpPr>
            <a:cxnSpLocks/>
          </p:cNvCxnSpPr>
          <p:nvPr/>
        </p:nvCxnSpPr>
        <p:spPr>
          <a:xfrm>
            <a:off x="9920302" y="4387630"/>
            <a:ext cx="0" cy="435818"/>
          </a:xfrm>
          <a:prstGeom prst="straightConnector1">
            <a:avLst/>
          </a:prstGeom>
          <a:ln w="38100">
            <a:solidFill>
              <a:srgbClr val="4A67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B292C32A-FD80-8BB4-171C-C374A118AF77}"/>
              </a:ext>
            </a:extLst>
          </p:cNvPr>
          <p:cNvCxnSpPr/>
          <p:nvPr/>
        </p:nvCxnSpPr>
        <p:spPr>
          <a:xfrm>
            <a:off x="5278285" y="3480939"/>
            <a:ext cx="1336431" cy="0"/>
          </a:xfrm>
          <a:prstGeom prst="line">
            <a:avLst/>
          </a:prstGeom>
          <a:ln w="38100">
            <a:solidFill>
              <a:srgbClr val="4A6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B3D41AEF-F0F7-739A-83DA-2BDDD1C55E17}"/>
              </a:ext>
            </a:extLst>
          </p:cNvPr>
          <p:cNvSpPr/>
          <p:nvPr/>
        </p:nvSpPr>
        <p:spPr>
          <a:xfrm>
            <a:off x="9025303" y="1979281"/>
            <a:ext cx="2382591" cy="515155"/>
          </a:xfrm>
          <a:prstGeom prst="rect">
            <a:avLst/>
          </a:prstGeom>
          <a:noFill/>
          <a:ln w="38100">
            <a:solidFill>
              <a:srgbClr val="4A67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D22B030-04DA-03A2-39CF-527276229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94" y="1837751"/>
            <a:ext cx="3297286" cy="247776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B5A719-59A5-6196-1210-4133D6440052}"/>
              </a:ext>
            </a:extLst>
          </p:cNvPr>
          <p:cNvSpPr/>
          <p:nvPr/>
        </p:nvSpPr>
        <p:spPr>
          <a:xfrm>
            <a:off x="755794" y="1837751"/>
            <a:ext cx="3297286" cy="2522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5B0B37A6-2180-E1A0-FC1C-F16D2F9E49C6}"/>
              </a:ext>
            </a:extLst>
          </p:cNvPr>
          <p:cNvCxnSpPr/>
          <p:nvPr/>
        </p:nvCxnSpPr>
        <p:spPr>
          <a:xfrm flipH="1">
            <a:off x="2356834" y="3296992"/>
            <a:ext cx="309093" cy="367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73BDF48F-973B-57AB-49AE-5EE030AD80F5}"/>
              </a:ext>
            </a:extLst>
          </p:cNvPr>
          <p:cNvCxnSpPr/>
          <p:nvPr/>
        </p:nvCxnSpPr>
        <p:spPr>
          <a:xfrm flipH="1">
            <a:off x="3621717" y="1920480"/>
            <a:ext cx="309093" cy="367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3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8" grpId="0" animBg="1"/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B25641-B573-B202-8DFE-D957DC9F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脑中 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 基因的转录本分布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324DA1-3C21-7E8A-2A7D-A251C6A5C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089" y="1257053"/>
            <a:ext cx="3591345" cy="38161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690E13F-53A1-021B-83AD-887F8FDCB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868" y="1222233"/>
            <a:ext cx="1597731" cy="17564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81E0980-2E11-0219-7EC6-B76F69A36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796" y="3165145"/>
            <a:ext cx="1511876" cy="17564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988B32-BBC5-7D16-ACFB-B02B317EF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466" y="1014015"/>
            <a:ext cx="2532827" cy="23318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AA7287-1DCE-A3FA-330D-8BB0C20A0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144" y="3345824"/>
            <a:ext cx="2371470" cy="20960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9D0F51-A072-75DF-48E1-EEE6D5975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490" y="1028957"/>
            <a:ext cx="2262163" cy="20114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0DBC303-CE49-00AF-B154-2F6C3E132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829" y="3165145"/>
            <a:ext cx="1889022" cy="201145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DDF87A-BE47-48B4-E5C1-1AD61D5135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602" y="1082533"/>
            <a:ext cx="222250" cy="2794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807F5C4-23AB-565F-DA19-5D78B40E7FAF}"/>
              </a:ext>
            </a:extLst>
          </p:cNvPr>
          <p:cNvSpPr/>
          <p:nvPr/>
        </p:nvSpPr>
        <p:spPr>
          <a:xfrm>
            <a:off x="838200" y="1028957"/>
            <a:ext cx="2369234" cy="4147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F6264DE-F8EC-B069-23D7-E84B850E5490}"/>
              </a:ext>
            </a:extLst>
          </p:cNvPr>
          <p:cNvSpPr/>
          <p:nvPr/>
        </p:nvSpPr>
        <p:spPr>
          <a:xfrm>
            <a:off x="3380228" y="1028956"/>
            <a:ext cx="5604340" cy="4147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0C5BA60-F6FB-633E-FA19-2DF3609BA724}"/>
              </a:ext>
            </a:extLst>
          </p:cNvPr>
          <p:cNvSpPr/>
          <p:nvPr/>
        </p:nvSpPr>
        <p:spPr>
          <a:xfrm>
            <a:off x="9138930" y="1014015"/>
            <a:ext cx="2470363" cy="44278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E6A43D-1181-C7DA-1F98-CF4545960CB5}"/>
              </a:ext>
            </a:extLst>
          </p:cNvPr>
          <p:cNvSpPr/>
          <p:nvPr/>
        </p:nvSpPr>
        <p:spPr>
          <a:xfrm>
            <a:off x="3646089" y="1257053"/>
            <a:ext cx="1789511" cy="868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AD8370-98E2-D11E-E65C-3CB6CC7A2273}"/>
              </a:ext>
            </a:extLst>
          </p:cNvPr>
          <p:cNvSpPr/>
          <p:nvPr/>
        </p:nvSpPr>
        <p:spPr>
          <a:xfrm>
            <a:off x="9647930" y="1166605"/>
            <a:ext cx="325803" cy="4009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14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2" animBg="1"/>
      <p:bldP spid="17" grpId="0" animBg="1"/>
      <p:bldP spid="17" grpId="1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2FF039-C2CC-AC5A-DA89-CE4EA1BC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眼睛中 </a:t>
            </a:r>
            <a:r>
              <a:rPr lang="en-US" altLang="zh-CN" dirty="0" err="1"/>
              <a:t>Pmel</a:t>
            </a:r>
            <a:r>
              <a:rPr lang="zh-CN" altLang="en-US" dirty="0"/>
              <a:t> 基因转录本的分布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4164DF-6D45-1CCB-178B-120A03A7F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241" y="1157142"/>
            <a:ext cx="3594977" cy="41189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1E3B0E-3845-126F-47CB-FCE2339BF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84" y="1264719"/>
            <a:ext cx="3606334" cy="411890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F5B3D0D-14C9-C193-4AF9-B37908B311E8}"/>
              </a:ext>
            </a:extLst>
          </p:cNvPr>
          <p:cNvSpPr/>
          <p:nvPr/>
        </p:nvSpPr>
        <p:spPr>
          <a:xfrm>
            <a:off x="2883877" y="1157142"/>
            <a:ext cx="2208628" cy="1895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1AD341A8-1111-0325-321D-331B06FD01F4}"/>
              </a:ext>
            </a:extLst>
          </p:cNvPr>
          <p:cNvCxnSpPr/>
          <p:nvPr/>
        </p:nvCxnSpPr>
        <p:spPr>
          <a:xfrm flipH="1">
            <a:off x="4698609" y="3657600"/>
            <a:ext cx="393896" cy="196948"/>
          </a:xfrm>
          <a:prstGeom prst="straightConnector1">
            <a:avLst/>
          </a:prstGeom>
          <a:ln w="38100">
            <a:solidFill>
              <a:srgbClr val="0097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B19C3A3B-4490-46C6-4F30-B4E099E7F236}"/>
              </a:ext>
            </a:extLst>
          </p:cNvPr>
          <p:cNvSpPr/>
          <p:nvPr/>
        </p:nvSpPr>
        <p:spPr>
          <a:xfrm>
            <a:off x="7455877" y="2475914"/>
            <a:ext cx="1852246" cy="689317"/>
          </a:xfrm>
          <a:prstGeom prst="rect">
            <a:avLst/>
          </a:prstGeom>
          <a:noFill/>
          <a:ln w="38100">
            <a:solidFill>
              <a:srgbClr val="0097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3E3DCA6C-CC49-EAA5-E454-BBC330D199CF}"/>
              </a:ext>
            </a:extLst>
          </p:cNvPr>
          <p:cNvCxnSpPr/>
          <p:nvPr/>
        </p:nvCxnSpPr>
        <p:spPr>
          <a:xfrm>
            <a:off x="7643941" y="4037428"/>
            <a:ext cx="0" cy="492369"/>
          </a:xfrm>
          <a:prstGeom prst="straightConnector1">
            <a:avLst/>
          </a:prstGeom>
          <a:ln w="38100">
            <a:solidFill>
              <a:srgbClr val="0097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7B1B047E-7CD5-46DE-8D84-C6A42EAAE6A5}"/>
              </a:ext>
            </a:extLst>
          </p:cNvPr>
          <p:cNvCxnSpPr/>
          <p:nvPr/>
        </p:nvCxnSpPr>
        <p:spPr>
          <a:xfrm>
            <a:off x="4195482" y="3854548"/>
            <a:ext cx="351692" cy="337624"/>
          </a:xfrm>
          <a:prstGeom prst="straightConnector1">
            <a:avLst/>
          </a:prstGeom>
          <a:ln w="38100">
            <a:solidFill>
              <a:srgbClr val="EA9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5A9133F8-009D-7B3E-FD57-B697826C52DE}"/>
              </a:ext>
            </a:extLst>
          </p:cNvPr>
          <p:cNvSpPr/>
          <p:nvPr/>
        </p:nvSpPr>
        <p:spPr>
          <a:xfrm>
            <a:off x="7455877" y="1882588"/>
            <a:ext cx="1852246" cy="593326"/>
          </a:xfrm>
          <a:prstGeom prst="rect">
            <a:avLst/>
          </a:prstGeom>
          <a:noFill/>
          <a:ln w="38100">
            <a:solidFill>
              <a:srgbClr val="EA9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F16C1411-42FF-A670-48A2-8BFAC1A07F4B}"/>
              </a:ext>
            </a:extLst>
          </p:cNvPr>
          <p:cNvCxnSpPr>
            <a:cxnSpLocks/>
          </p:cNvCxnSpPr>
          <p:nvPr/>
        </p:nvCxnSpPr>
        <p:spPr>
          <a:xfrm>
            <a:off x="8509299" y="3429000"/>
            <a:ext cx="0" cy="425548"/>
          </a:xfrm>
          <a:prstGeom prst="straightConnector1">
            <a:avLst/>
          </a:prstGeom>
          <a:ln w="38100">
            <a:solidFill>
              <a:srgbClr val="EA9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2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6A9CE4-D209-E270-2D74-D5390593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969"/>
            <a:ext cx="9504680" cy="625259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组织种类、透化时间都有很大影响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B724BF-49C0-1AE8-2C91-4F8B2034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7" y="1738642"/>
            <a:ext cx="2002667" cy="23867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EEC8ED-65AF-A090-1539-CDF27A52F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332" y="1904205"/>
            <a:ext cx="1917103" cy="22278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AF303D7-74B3-F45C-DDCD-2F7FCA4D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553" y="1837442"/>
            <a:ext cx="2087422" cy="22278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88E696-85BC-2F86-9600-20524FA29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093" y="1837442"/>
            <a:ext cx="2491763" cy="22946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AD9DD2-BD46-2B1C-EEA7-88EA84572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392" y="2071243"/>
            <a:ext cx="2098061" cy="21173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4FA0B29-3C0F-F097-9D4B-DBF11E214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3974" y="1860542"/>
            <a:ext cx="376251" cy="21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31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3017283" y="4480456"/>
            <a:ext cx="6281419" cy="494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659903" y="1353345"/>
            <a:ext cx="5638800" cy="4837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、汇总比较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0493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92722-F659-B896-478C-8AD543B9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胚胎眼睛组中会检测到的细胞亚群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645704-8C35-8C11-3F59-7A03310C0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122"/>
          <a:stretch/>
        </p:blipFill>
        <p:spPr>
          <a:xfrm>
            <a:off x="1418941" y="1238320"/>
            <a:ext cx="2955133" cy="37320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5FF1A4-18C5-0EC2-CC4D-3A0DF1EAE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859" y="1724413"/>
            <a:ext cx="1912921" cy="33476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623AE48-AE9B-E529-2294-C2A3D240B4F6}"/>
              </a:ext>
            </a:extLst>
          </p:cNvPr>
          <p:cNvSpPr txBox="1"/>
          <p:nvPr/>
        </p:nvSpPr>
        <p:spPr>
          <a:xfrm>
            <a:off x="6710767" y="1724413"/>
            <a:ext cx="4370521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700" dirty="0">
                <a:solidFill>
                  <a:srgbClr val="FDD31F"/>
                </a:solidFill>
              </a:rPr>
              <a:t>●</a:t>
            </a:r>
            <a:r>
              <a:rPr kumimoji="1" lang="en-US" altLang="zh-CN" sz="1700" dirty="0"/>
              <a:t>CM</a:t>
            </a:r>
            <a:r>
              <a:rPr kumimoji="1" lang="zh-CN" altLang="en-US" sz="1700" dirty="0"/>
              <a:t>：</a:t>
            </a:r>
            <a:r>
              <a:rPr kumimoji="1" lang="en-US" altLang="zh-CN" sz="1700" dirty="0"/>
              <a:t>corneal mesenchyme </a:t>
            </a:r>
            <a:r>
              <a:rPr kumimoji="1" lang="zh-CN" altLang="en-US" sz="1700" dirty="0"/>
              <a:t>角质间充质细胞</a:t>
            </a:r>
            <a:endParaRPr kumimoji="1" lang="en-US" altLang="zh-CN" sz="17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700" dirty="0">
                <a:solidFill>
                  <a:srgbClr val="E4390B"/>
                </a:solidFill>
              </a:rPr>
              <a:t>●</a:t>
            </a:r>
            <a:r>
              <a:rPr kumimoji="1" lang="en-US" altLang="zh-CN" sz="1700" dirty="0" err="1"/>
              <a:t>Melonocyte</a:t>
            </a:r>
            <a:r>
              <a:rPr kumimoji="1" lang="zh-CN" altLang="en-US" sz="1700" dirty="0"/>
              <a:t>：黑色素细胞</a:t>
            </a:r>
            <a:endParaRPr kumimoji="1" lang="en-US" altLang="zh-CN" sz="17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700" dirty="0">
                <a:solidFill>
                  <a:srgbClr val="F6F9D4"/>
                </a:solidFill>
              </a:rPr>
              <a:t>●</a:t>
            </a:r>
            <a:r>
              <a:rPr kumimoji="1" lang="zh-CN" altLang="en-US" sz="1700" dirty="0">
                <a:solidFill>
                  <a:srgbClr val="00873F"/>
                </a:solidFill>
              </a:rPr>
              <a:t>●</a:t>
            </a:r>
            <a:r>
              <a:rPr kumimoji="1" lang="zh-CN" altLang="en-US" sz="1700" dirty="0">
                <a:solidFill>
                  <a:srgbClr val="5C1398"/>
                </a:solidFill>
              </a:rPr>
              <a:t>●</a:t>
            </a:r>
            <a:r>
              <a:rPr kumimoji="1" lang="zh-CN" altLang="en-US" sz="1700" dirty="0">
                <a:solidFill>
                  <a:srgbClr val="00873F"/>
                </a:solidFill>
              </a:rPr>
              <a:t>●</a:t>
            </a:r>
            <a:r>
              <a:rPr kumimoji="1" lang="en-US" altLang="zh-CN" sz="1700" dirty="0"/>
              <a:t>pNR1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 pNR2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 pNR3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 pNR4</a:t>
            </a:r>
            <a:r>
              <a:rPr kumimoji="1" lang="zh-CN" altLang="en-US" sz="1700" dirty="0"/>
              <a:t>：</a:t>
            </a:r>
            <a:r>
              <a:rPr kumimoji="1" lang="en-US" altLang="zh-CN" sz="1700" dirty="0"/>
              <a:t>photoreceptive Retinal Ganglion Cell 1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2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3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4</a:t>
            </a:r>
            <a:r>
              <a:rPr kumimoji="1" lang="zh-CN" altLang="en-US" sz="1700" dirty="0"/>
              <a:t>，光敏视网膜神经节细胞类型</a:t>
            </a:r>
            <a:r>
              <a:rPr kumimoji="1" lang="en-US" altLang="zh-CN" sz="1700" dirty="0"/>
              <a:t>1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2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3</a:t>
            </a:r>
            <a:r>
              <a:rPr kumimoji="1" lang="zh-CN" altLang="en-US" sz="1700" dirty="0"/>
              <a:t>、</a:t>
            </a:r>
            <a:r>
              <a:rPr kumimoji="1" lang="en-US" altLang="zh-CN" sz="1700" dirty="0"/>
              <a:t>4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700" dirty="0">
                <a:solidFill>
                  <a:srgbClr val="D7B27D"/>
                </a:solidFill>
              </a:rPr>
              <a:t>●</a:t>
            </a:r>
            <a:r>
              <a:rPr kumimoji="1" lang="en-US" altLang="zh-CN" sz="1700" dirty="0"/>
              <a:t>LV</a:t>
            </a:r>
            <a:r>
              <a:rPr kumimoji="1" lang="zh-CN" altLang="en-US" sz="1700" dirty="0"/>
              <a:t>：</a:t>
            </a:r>
            <a:r>
              <a:rPr kumimoji="1" lang="en-US" altLang="zh-CN" sz="1700" dirty="0"/>
              <a:t>Lens vesicle</a:t>
            </a:r>
            <a:r>
              <a:rPr kumimoji="1" lang="zh-CN" altLang="en-US" sz="1700" dirty="0"/>
              <a:t> 晶状体泡</a:t>
            </a:r>
            <a:endParaRPr kumimoji="1" lang="en-US" altLang="zh-CN" sz="17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700" dirty="0">
                <a:solidFill>
                  <a:srgbClr val="53AED9"/>
                </a:solidFill>
              </a:rPr>
              <a:t>●</a:t>
            </a:r>
            <a:r>
              <a:rPr kumimoji="1" lang="en-US" altLang="zh-CN" sz="1700" dirty="0"/>
              <a:t>Lens</a:t>
            </a:r>
            <a:r>
              <a:rPr kumimoji="1" lang="zh-CN" altLang="en-US" sz="1700" dirty="0"/>
              <a:t>：晶状体</a:t>
            </a:r>
            <a:endParaRPr kumimoji="1" lang="en-US" altLang="zh-CN" sz="17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700" dirty="0">
                <a:solidFill>
                  <a:srgbClr val="82A2D6"/>
                </a:solidFill>
              </a:rPr>
              <a:t>●</a:t>
            </a:r>
            <a:r>
              <a:rPr kumimoji="1" lang="en-US" altLang="zh-CN" sz="1700" dirty="0"/>
              <a:t>Epithelium</a:t>
            </a:r>
            <a:r>
              <a:rPr kumimoji="1" lang="zh-CN" altLang="en-US" sz="1700" dirty="0"/>
              <a:t>：上皮细胞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2ABFA23B-31B1-6457-0EEB-89C23DBC43B2}"/>
              </a:ext>
            </a:extLst>
          </p:cNvPr>
          <p:cNvCxnSpPr/>
          <p:nvPr/>
        </p:nvCxnSpPr>
        <p:spPr>
          <a:xfrm>
            <a:off x="4773479" y="4572000"/>
            <a:ext cx="883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017049C0-10A2-E699-7F83-0020770BDB16}"/>
              </a:ext>
            </a:extLst>
          </p:cNvPr>
          <p:cNvCxnSpPr>
            <a:cxnSpLocks/>
          </p:cNvCxnSpPr>
          <p:nvPr/>
        </p:nvCxnSpPr>
        <p:spPr>
          <a:xfrm>
            <a:off x="6847669" y="4572000"/>
            <a:ext cx="14594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80F008BD-BFB6-A78F-9BF8-5B11D0AB6C4A}"/>
              </a:ext>
            </a:extLst>
          </p:cNvPr>
          <p:cNvCxnSpPr/>
          <p:nvPr/>
        </p:nvCxnSpPr>
        <p:spPr>
          <a:xfrm flipV="1">
            <a:off x="1418941" y="3921071"/>
            <a:ext cx="1293262" cy="5424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81869795-5781-DDE2-0438-AA2AA8E649AF}"/>
              </a:ext>
            </a:extLst>
          </p:cNvPr>
          <p:cNvCxnSpPr/>
          <p:nvPr/>
        </p:nvCxnSpPr>
        <p:spPr>
          <a:xfrm flipV="1">
            <a:off x="1797803" y="4122549"/>
            <a:ext cx="914400" cy="847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B4B57515-5583-A94C-9740-F2FB6EE427B2}"/>
              </a:ext>
            </a:extLst>
          </p:cNvPr>
          <p:cNvCxnSpPr>
            <a:cxnSpLocks/>
          </p:cNvCxnSpPr>
          <p:nvPr/>
        </p:nvCxnSpPr>
        <p:spPr>
          <a:xfrm>
            <a:off x="4773479" y="4257457"/>
            <a:ext cx="6354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2F1864E8-90C3-CE5B-20A8-A42723DFFFC6}"/>
              </a:ext>
            </a:extLst>
          </p:cNvPr>
          <p:cNvCxnSpPr>
            <a:cxnSpLocks/>
          </p:cNvCxnSpPr>
          <p:nvPr/>
        </p:nvCxnSpPr>
        <p:spPr>
          <a:xfrm>
            <a:off x="6847669" y="4195465"/>
            <a:ext cx="260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A129E98A-ED42-6630-EF0C-907245D5AEE3}"/>
              </a:ext>
            </a:extLst>
          </p:cNvPr>
          <p:cNvSpPr/>
          <p:nvPr/>
        </p:nvSpPr>
        <p:spPr>
          <a:xfrm>
            <a:off x="2247254" y="3285641"/>
            <a:ext cx="1053885" cy="11778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D8CB665-16E9-7A2C-F0AF-550FAC1D7F6C}"/>
              </a:ext>
            </a:extLst>
          </p:cNvPr>
          <p:cNvSpPr/>
          <p:nvPr/>
        </p:nvSpPr>
        <p:spPr>
          <a:xfrm>
            <a:off x="4673859" y="2495227"/>
            <a:ext cx="1215497" cy="1425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F853B5A-E28C-D541-D39E-7608470587C2}"/>
              </a:ext>
            </a:extLst>
          </p:cNvPr>
          <p:cNvSpPr/>
          <p:nvPr/>
        </p:nvSpPr>
        <p:spPr>
          <a:xfrm>
            <a:off x="6710767" y="2736064"/>
            <a:ext cx="4370521" cy="11849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10BDCFB3-3B06-320C-1F5D-9FDBA56EC385}"/>
              </a:ext>
            </a:extLst>
          </p:cNvPr>
          <p:cNvCxnSpPr/>
          <p:nvPr/>
        </p:nvCxnSpPr>
        <p:spPr>
          <a:xfrm>
            <a:off x="1642820" y="2736064"/>
            <a:ext cx="604434" cy="5495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7353EF06-670E-B4CF-BF50-989F1E3437AB}"/>
              </a:ext>
            </a:extLst>
          </p:cNvPr>
          <p:cNvCxnSpPr/>
          <p:nvPr/>
        </p:nvCxnSpPr>
        <p:spPr>
          <a:xfrm>
            <a:off x="4773479" y="2495227"/>
            <a:ext cx="16118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34E5C214-CD8E-F851-9C7C-51B5BE0F700C}"/>
              </a:ext>
            </a:extLst>
          </p:cNvPr>
          <p:cNvCxnSpPr>
            <a:cxnSpLocks/>
          </p:cNvCxnSpPr>
          <p:nvPr/>
        </p:nvCxnSpPr>
        <p:spPr>
          <a:xfrm>
            <a:off x="6757260" y="2674072"/>
            <a:ext cx="2787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AB867451-114E-9C2F-C367-7706C830E18C}"/>
              </a:ext>
            </a:extLst>
          </p:cNvPr>
          <p:cNvCxnSpPr/>
          <p:nvPr/>
        </p:nvCxnSpPr>
        <p:spPr>
          <a:xfrm flipH="1">
            <a:off x="2960176" y="2495227"/>
            <a:ext cx="728421" cy="5734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39675359-B733-7CC2-7CF7-7DD6F904EE97}"/>
              </a:ext>
            </a:extLst>
          </p:cNvPr>
          <p:cNvSpPr/>
          <p:nvPr/>
        </p:nvSpPr>
        <p:spPr>
          <a:xfrm>
            <a:off x="6666853" y="1699637"/>
            <a:ext cx="4370521" cy="597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6198DB4A-EBB8-AD55-F3C4-C485F6F15353}"/>
              </a:ext>
            </a:extLst>
          </p:cNvPr>
          <p:cNvCxnSpPr/>
          <p:nvPr/>
        </p:nvCxnSpPr>
        <p:spPr>
          <a:xfrm>
            <a:off x="4773479" y="2085118"/>
            <a:ext cx="707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7EA4690-7A94-F17A-C52C-A4134EC57994}"/>
              </a:ext>
            </a:extLst>
          </p:cNvPr>
          <p:cNvCxnSpPr/>
          <p:nvPr/>
        </p:nvCxnSpPr>
        <p:spPr>
          <a:xfrm flipH="1" flipV="1">
            <a:off x="2820692" y="4680488"/>
            <a:ext cx="867905" cy="329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3EA927DF-6729-03E3-FA93-E812191B295C}"/>
              </a:ext>
            </a:extLst>
          </p:cNvPr>
          <p:cNvCxnSpPr>
            <a:cxnSpLocks/>
          </p:cNvCxnSpPr>
          <p:nvPr/>
        </p:nvCxnSpPr>
        <p:spPr>
          <a:xfrm>
            <a:off x="4773479" y="4970379"/>
            <a:ext cx="16118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47BC44A5-825C-88FE-13B3-AD9E04FF1282}"/>
              </a:ext>
            </a:extLst>
          </p:cNvPr>
          <p:cNvCxnSpPr>
            <a:cxnSpLocks/>
          </p:cNvCxnSpPr>
          <p:nvPr/>
        </p:nvCxnSpPr>
        <p:spPr>
          <a:xfrm flipV="1">
            <a:off x="6847669" y="4970379"/>
            <a:ext cx="2234338" cy="1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4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0" grpId="0" animBg="1"/>
      <p:bldP spid="3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92722-F659-B896-478C-8AD543B9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各项技术实际在眼睛中检测到的细胞群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645704-8C35-8C11-3F59-7A03310C0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8" y="1056917"/>
            <a:ext cx="9761379" cy="25737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5FF1A4-18C5-0EC2-CC4D-3A0DF1EAE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71" y="3630704"/>
            <a:ext cx="1152966" cy="201769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94D7601-C3C9-2F3B-E37A-95752D246210}"/>
              </a:ext>
            </a:extLst>
          </p:cNvPr>
          <p:cNvSpPr txBox="1"/>
          <p:nvPr/>
        </p:nvSpPr>
        <p:spPr>
          <a:xfrm>
            <a:off x="3501774" y="3627134"/>
            <a:ext cx="7134207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400" dirty="0">
                <a:solidFill>
                  <a:srgbClr val="FDD31F"/>
                </a:solidFill>
              </a:rPr>
              <a:t>●</a:t>
            </a:r>
            <a:r>
              <a:rPr kumimoji="1" lang="en-US" altLang="zh-CN" sz="1400" dirty="0"/>
              <a:t>CM</a:t>
            </a:r>
            <a:r>
              <a:rPr kumimoji="1" lang="zh-CN" altLang="en-US" sz="1400" dirty="0"/>
              <a:t>：</a:t>
            </a:r>
            <a:r>
              <a:rPr kumimoji="1" lang="en-US" altLang="zh-CN" sz="1400" dirty="0"/>
              <a:t>corneal mesenchyme </a:t>
            </a:r>
            <a:r>
              <a:rPr kumimoji="1" lang="zh-CN" altLang="en-US" sz="1400" dirty="0"/>
              <a:t>角质间充质细胞</a:t>
            </a:r>
            <a:endParaRPr kumimoji="1" lang="en-US" altLang="zh-CN" sz="14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400" dirty="0">
                <a:solidFill>
                  <a:srgbClr val="E4390B"/>
                </a:solidFill>
              </a:rPr>
              <a:t>●</a:t>
            </a:r>
            <a:r>
              <a:rPr kumimoji="1" lang="en-US" altLang="zh-CN" sz="1400" dirty="0" err="1"/>
              <a:t>Melonocyte</a:t>
            </a:r>
            <a:r>
              <a:rPr kumimoji="1" lang="zh-CN" altLang="en-US" sz="1400" dirty="0"/>
              <a:t>：黑色素细胞</a:t>
            </a:r>
            <a:endParaRPr kumimoji="1" lang="en-US" altLang="zh-CN" sz="14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400" dirty="0">
                <a:solidFill>
                  <a:srgbClr val="F6F9D4"/>
                </a:solidFill>
              </a:rPr>
              <a:t>●</a:t>
            </a:r>
            <a:r>
              <a:rPr kumimoji="1" lang="zh-CN" altLang="en-US" sz="1400" dirty="0">
                <a:solidFill>
                  <a:srgbClr val="00873F"/>
                </a:solidFill>
              </a:rPr>
              <a:t>●</a:t>
            </a:r>
            <a:r>
              <a:rPr kumimoji="1" lang="zh-CN" altLang="en-US" sz="1400" dirty="0">
                <a:solidFill>
                  <a:srgbClr val="5C1398"/>
                </a:solidFill>
              </a:rPr>
              <a:t>●</a:t>
            </a:r>
            <a:r>
              <a:rPr kumimoji="1" lang="zh-CN" altLang="en-US" sz="1400" dirty="0">
                <a:solidFill>
                  <a:srgbClr val="00873F"/>
                </a:solidFill>
              </a:rPr>
              <a:t>●</a:t>
            </a:r>
            <a:r>
              <a:rPr kumimoji="1" lang="en-US" altLang="zh-CN" sz="1400" dirty="0"/>
              <a:t>pNR1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 pNR2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 pNR3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 pNR4</a:t>
            </a:r>
            <a:r>
              <a:rPr kumimoji="1" lang="zh-CN" altLang="en-US" sz="1400" dirty="0"/>
              <a:t>：</a:t>
            </a:r>
            <a:r>
              <a:rPr kumimoji="1" lang="en-US" altLang="zh-CN" sz="1400" dirty="0"/>
              <a:t>photoreceptive Retinal Ganglion Cell 1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2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3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4</a:t>
            </a:r>
            <a:r>
              <a:rPr kumimoji="1" lang="zh-CN" altLang="en-US" sz="1400" dirty="0"/>
              <a:t>，光敏视网膜神经节细胞类型</a:t>
            </a:r>
            <a:r>
              <a:rPr kumimoji="1" lang="en-US" altLang="zh-CN" sz="1400" dirty="0"/>
              <a:t>1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2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3</a:t>
            </a:r>
            <a:r>
              <a:rPr kumimoji="1" lang="zh-CN" altLang="en-US" sz="1400" dirty="0"/>
              <a:t>、</a:t>
            </a:r>
            <a:r>
              <a:rPr kumimoji="1" lang="en-US" altLang="zh-CN" sz="1400" dirty="0"/>
              <a:t>4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400" dirty="0">
                <a:solidFill>
                  <a:srgbClr val="D7B27D"/>
                </a:solidFill>
              </a:rPr>
              <a:t>●</a:t>
            </a:r>
            <a:r>
              <a:rPr kumimoji="1" lang="en-US" altLang="zh-CN" sz="1400" dirty="0"/>
              <a:t>LV</a:t>
            </a:r>
            <a:r>
              <a:rPr kumimoji="1" lang="zh-CN" altLang="en-US" sz="1400" dirty="0"/>
              <a:t>：</a:t>
            </a:r>
            <a:r>
              <a:rPr kumimoji="1" lang="en-US" altLang="zh-CN" sz="1400" dirty="0"/>
              <a:t>Lens vesicle</a:t>
            </a:r>
            <a:r>
              <a:rPr kumimoji="1" lang="zh-CN" altLang="en-US" sz="1400" dirty="0"/>
              <a:t> 晶状体泡</a:t>
            </a:r>
            <a:endParaRPr kumimoji="1" lang="en-US" altLang="zh-CN" sz="14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400" dirty="0">
                <a:solidFill>
                  <a:srgbClr val="53AED9"/>
                </a:solidFill>
              </a:rPr>
              <a:t>●</a:t>
            </a:r>
            <a:r>
              <a:rPr kumimoji="1" lang="en-US" altLang="zh-CN" sz="1400" dirty="0"/>
              <a:t>Lens</a:t>
            </a:r>
            <a:r>
              <a:rPr kumimoji="1" lang="zh-CN" altLang="en-US" sz="1400" dirty="0"/>
              <a:t>：晶状体</a:t>
            </a:r>
            <a:endParaRPr kumimoji="1" lang="en-US" altLang="zh-CN" sz="1400" dirty="0"/>
          </a:p>
          <a:p>
            <a:pPr marL="228600" indent="-228600">
              <a:spcBef>
                <a:spcPts val="600"/>
              </a:spcBef>
              <a:spcAft>
                <a:spcPts val="300"/>
              </a:spcAft>
            </a:pPr>
            <a:r>
              <a:rPr kumimoji="1" lang="zh-CN" altLang="en-US" sz="1400" dirty="0">
                <a:solidFill>
                  <a:srgbClr val="82A2D6"/>
                </a:solidFill>
              </a:rPr>
              <a:t>●</a:t>
            </a:r>
            <a:r>
              <a:rPr kumimoji="1" lang="en-US" altLang="zh-CN" sz="1400" dirty="0"/>
              <a:t>Epithelium</a:t>
            </a:r>
            <a:r>
              <a:rPr kumimoji="1" lang="zh-CN" altLang="en-US" sz="1400" dirty="0"/>
              <a:t>：上皮细胞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C882EAC-BC15-9B9E-F783-04AC8B91F997}"/>
              </a:ext>
            </a:extLst>
          </p:cNvPr>
          <p:cNvSpPr/>
          <p:nvPr/>
        </p:nvSpPr>
        <p:spPr>
          <a:xfrm>
            <a:off x="5439906" y="1056917"/>
            <a:ext cx="1425844" cy="25702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2AFFA5-4FBA-A65F-811B-91B682C4B3B3}"/>
              </a:ext>
            </a:extLst>
          </p:cNvPr>
          <p:cNvSpPr/>
          <p:nvPr/>
        </p:nvSpPr>
        <p:spPr>
          <a:xfrm>
            <a:off x="7325020" y="1056917"/>
            <a:ext cx="1685555" cy="25702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BE75EA-C555-DF8D-2D84-FA6A965DE13C}"/>
              </a:ext>
            </a:extLst>
          </p:cNvPr>
          <p:cNvSpPr/>
          <p:nvPr/>
        </p:nvSpPr>
        <p:spPr>
          <a:xfrm>
            <a:off x="3501774" y="1053347"/>
            <a:ext cx="1685555" cy="25702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07BB1CD-95DD-504E-1930-D155CA5A4866}"/>
              </a:ext>
            </a:extLst>
          </p:cNvPr>
          <p:cNvSpPr/>
          <p:nvPr/>
        </p:nvSpPr>
        <p:spPr>
          <a:xfrm>
            <a:off x="9432772" y="1060487"/>
            <a:ext cx="1685555" cy="25702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981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68BAD-42A1-F65B-5BEB-4B13B568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降低采样量的影响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575CEA-0E98-5CC7-E206-ED71123B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21053"/>
            <a:ext cx="8287282" cy="28106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AE4087-1AC0-D7D9-AC8C-B9ADBAF9C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312826"/>
            <a:ext cx="7772400" cy="289945"/>
          </a:xfrm>
          <a:prstGeom prst="rect">
            <a:avLst/>
          </a:prstGeom>
        </p:spPr>
      </p:pic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3F24FFB9-9F68-C989-6C54-E52C78E8BB07}"/>
              </a:ext>
            </a:extLst>
          </p:cNvPr>
          <p:cNvCxnSpPr/>
          <p:nvPr/>
        </p:nvCxnSpPr>
        <p:spPr>
          <a:xfrm>
            <a:off x="2209800" y="4763729"/>
            <a:ext cx="1610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8DCC50F2-34A2-CEB4-5D99-81F924CDFB91}"/>
              </a:ext>
            </a:extLst>
          </p:cNvPr>
          <p:cNvCxnSpPr/>
          <p:nvPr/>
        </p:nvCxnSpPr>
        <p:spPr>
          <a:xfrm>
            <a:off x="4220497" y="4763729"/>
            <a:ext cx="1610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0220A512-6850-B2CB-CFFF-89B7640D1F4E}"/>
              </a:ext>
            </a:extLst>
          </p:cNvPr>
          <p:cNvCxnSpPr/>
          <p:nvPr/>
        </p:nvCxnSpPr>
        <p:spPr>
          <a:xfrm>
            <a:off x="6304935" y="4768645"/>
            <a:ext cx="1610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8C8DC634-1945-277D-AF8B-086592FB3CD2}"/>
              </a:ext>
            </a:extLst>
          </p:cNvPr>
          <p:cNvCxnSpPr/>
          <p:nvPr/>
        </p:nvCxnSpPr>
        <p:spPr>
          <a:xfrm>
            <a:off x="8732848" y="4763729"/>
            <a:ext cx="1610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EEDD01F2-2573-4F2F-49BE-274293236399}"/>
              </a:ext>
            </a:extLst>
          </p:cNvPr>
          <p:cNvCxnSpPr/>
          <p:nvPr/>
        </p:nvCxnSpPr>
        <p:spPr>
          <a:xfrm>
            <a:off x="1902542" y="1946787"/>
            <a:ext cx="0" cy="1283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96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529E50-AA29-FAD7-1773-9C28FBB2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snRNA-seq</a:t>
            </a:r>
            <a:r>
              <a:rPr kumimoji="1" lang="zh-CN" altLang="en-US" dirty="0"/>
              <a:t> 有助于注释空间转录组数据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27182E-5661-6730-FD10-9C1C9315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733" y="1120878"/>
            <a:ext cx="4724533" cy="411509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85478BF-5850-C085-10FC-6A6F5CFC8BF7}"/>
              </a:ext>
            </a:extLst>
          </p:cNvPr>
          <p:cNvSpPr/>
          <p:nvPr/>
        </p:nvSpPr>
        <p:spPr>
          <a:xfrm>
            <a:off x="3733729" y="1415845"/>
            <a:ext cx="2362270" cy="1762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5EB69F-E76B-32E8-C88D-93C1CAF0FB1A}"/>
              </a:ext>
            </a:extLst>
          </p:cNvPr>
          <p:cNvSpPr/>
          <p:nvPr/>
        </p:nvSpPr>
        <p:spPr>
          <a:xfrm>
            <a:off x="6095998" y="1415844"/>
            <a:ext cx="2362267" cy="1762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D577FEE-1061-878E-07CC-DD73F03D84FD}"/>
              </a:ext>
            </a:extLst>
          </p:cNvPr>
          <p:cNvSpPr/>
          <p:nvPr/>
        </p:nvSpPr>
        <p:spPr>
          <a:xfrm>
            <a:off x="6095997" y="3303638"/>
            <a:ext cx="2362267" cy="1932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243A31C-E6C7-4E7E-EC76-23BFC1AE9AFC}"/>
              </a:ext>
            </a:extLst>
          </p:cNvPr>
          <p:cNvSpPr/>
          <p:nvPr/>
        </p:nvSpPr>
        <p:spPr>
          <a:xfrm>
            <a:off x="3733729" y="3241031"/>
            <a:ext cx="2224620" cy="1994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991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EEDB2-B507-45CC-4F2C-B27F1E9A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血液的污染对空间转录组的影响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D42896-EB2C-E994-15CD-1FB519C33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240" y="1110502"/>
            <a:ext cx="6129640" cy="436523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6450955-5A90-DB79-1DAB-964E8D59ACE9}"/>
              </a:ext>
            </a:extLst>
          </p:cNvPr>
          <p:cNvSpPr txBox="1"/>
          <p:nvPr/>
        </p:nvSpPr>
        <p:spPr>
          <a:xfrm>
            <a:off x="1390650" y="2769897"/>
            <a:ext cx="24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Hba-a1</a:t>
            </a:r>
            <a:r>
              <a:rPr kumimoji="1" lang="zh-CN" altLang="en-US" sz="2800" dirty="0"/>
              <a:t> 基因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C04E626-0667-87BE-412B-32B41790675A}"/>
              </a:ext>
            </a:extLst>
          </p:cNvPr>
          <p:cNvSpPr/>
          <p:nvPr/>
        </p:nvSpPr>
        <p:spPr>
          <a:xfrm>
            <a:off x="4213240" y="1110502"/>
            <a:ext cx="1558910" cy="30995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935689-74BA-ED05-113B-DF1DFBA2719B}"/>
              </a:ext>
            </a:extLst>
          </p:cNvPr>
          <p:cNvSpPr/>
          <p:nvPr/>
        </p:nvSpPr>
        <p:spPr>
          <a:xfrm>
            <a:off x="5799610" y="1110502"/>
            <a:ext cx="1558910" cy="1468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60B07D-CFE8-9DA6-3B8C-932F06BB3F90}"/>
              </a:ext>
            </a:extLst>
          </p:cNvPr>
          <p:cNvSpPr txBox="1"/>
          <p:nvPr/>
        </p:nvSpPr>
        <p:spPr>
          <a:xfrm>
            <a:off x="20345400" y="2209800"/>
            <a:ext cx="18473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D2C5E94-7101-DA6D-0443-6D4B223E843C}"/>
              </a:ext>
            </a:extLst>
          </p:cNvPr>
          <p:cNvSpPr/>
          <p:nvPr/>
        </p:nvSpPr>
        <p:spPr>
          <a:xfrm>
            <a:off x="5799610" y="2579132"/>
            <a:ext cx="1558910" cy="1630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210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3013161" y="1522391"/>
            <a:ext cx="6165678" cy="4448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575222" y="1333490"/>
            <a:ext cx="5638800" cy="427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、汇总比较</a:t>
            </a:r>
            <a:endParaRPr kumimoji="1"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3235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B51FD7-247B-6764-4354-BB7CBE89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找到的标志基因数量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5D5B4B-AC4C-4825-8BFA-6F3506630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498" b="11027"/>
          <a:stretch/>
        </p:blipFill>
        <p:spPr>
          <a:xfrm>
            <a:off x="413968" y="1546499"/>
            <a:ext cx="5523704" cy="237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407BFF-A770-BC53-BB26-5A1BE43BD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29" y="1651819"/>
            <a:ext cx="5263054" cy="22746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8C2310-7E12-FC92-E8DF-873CF7098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756" y="4281333"/>
            <a:ext cx="5626100" cy="419100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3F166CE8-8344-AAF3-101C-188E7EDDD7AF}"/>
              </a:ext>
            </a:extLst>
          </p:cNvPr>
          <p:cNvCxnSpPr>
            <a:cxnSpLocks/>
          </p:cNvCxnSpPr>
          <p:nvPr/>
        </p:nvCxnSpPr>
        <p:spPr>
          <a:xfrm flipH="1">
            <a:off x="1393371" y="2579290"/>
            <a:ext cx="258448" cy="2945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F5FCC52B-3E93-019B-1F10-19CEBAD55E30}"/>
              </a:ext>
            </a:extLst>
          </p:cNvPr>
          <p:cNvCxnSpPr/>
          <p:nvPr/>
        </p:nvCxnSpPr>
        <p:spPr>
          <a:xfrm flipH="1" flipV="1">
            <a:off x="1769806" y="3038168"/>
            <a:ext cx="324465" cy="154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7D31A649-F96A-A813-FA3C-26D056EECC35}"/>
              </a:ext>
            </a:extLst>
          </p:cNvPr>
          <p:cNvCxnSpPr/>
          <p:nvPr/>
        </p:nvCxnSpPr>
        <p:spPr>
          <a:xfrm>
            <a:off x="4180114" y="2111829"/>
            <a:ext cx="391886" cy="250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D21B1933-D7F5-FBC0-FB9D-62A232EEECE8}"/>
              </a:ext>
            </a:extLst>
          </p:cNvPr>
          <p:cNvCxnSpPr/>
          <p:nvPr/>
        </p:nvCxnSpPr>
        <p:spPr>
          <a:xfrm flipH="1">
            <a:off x="7511142" y="2405744"/>
            <a:ext cx="239486" cy="217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DFAC96D1-B72B-C531-E9E7-0479696598CB}"/>
              </a:ext>
            </a:extLst>
          </p:cNvPr>
          <p:cNvCxnSpPr/>
          <p:nvPr/>
        </p:nvCxnSpPr>
        <p:spPr>
          <a:xfrm flipH="1" flipV="1">
            <a:off x="7552987" y="2863997"/>
            <a:ext cx="351741" cy="108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E50E97B2-A8B5-CE82-807D-8C4651D4B239}"/>
              </a:ext>
            </a:extLst>
          </p:cNvPr>
          <p:cNvCxnSpPr>
            <a:cxnSpLocks/>
          </p:cNvCxnSpPr>
          <p:nvPr/>
        </p:nvCxnSpPr>
        <p:spPr>
          <a:xfrm>
            <a:off x="9971314" y="2111829"/>
            <a:ext cx="283029" cy="250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7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57780-88B2-7FA3-9D78-541ACA82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比较各平台发现的标志基因的共同性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4D5891-DDA2-983B-477B-0208F3C1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301750"/>
            <a:ext cx="4800600" cy="4254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C1B3B2A-F274-B685-58CA-C5708CD1489F}"/>
              </a:ext>
            </a:extLst>
          </p:cNvPr>
          <p:cNvSpPr/>
          <p:nvPr/>
        </p:nvSpPr>
        <p:spPr>
          <a:xfrm>
            <a:off x="7480092" y="1499016"/>
            <a:ext cx="914400" cy="3297836"/>
          </a:xfrm>
          <a:prstGeom prst="rect">
            <a:avLst/>
          </a:prstGeom>
          <a:noFill/>
          <a:ln w="38100">
            <a:solidFill>
              <a:srgbClr val="FFCD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4C1063-598C-BF15-72B0-03ADBB8EE03C}"/>
              </a:ext>
            </a:extLst>
          </p:cNvPr>
          <p:cNvSpPr/>
          <p:nvPr/>
        </p:nvSpPr>
        <p:spPr>
          <a:xfrm>
            <a:off x="6283378" y="1499016"/>
            <a:ext cx="1166734" cy="3297836"/>
          </a:xfrm>
          <a:prstGeom prst="rect">
            <a:avLst/>
          </a:prstGeom>
          <a:noFill/>
          <a:ln w="38100">
            <a:solidFill>
              <a:srgbClr val="9440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18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792DE-CC1F-92E1-564C-7950776F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各方法得到的细胞通讯的配体受体对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9C7FC1-2F04-EC05-AE14-3773C867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78" y="1420369"/>
            <a:ext cx="10006844" cy="34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66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2955290" y="5062531"/>
            <a:ext cx="6281419" cy="494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659903" y="1353345"/>
            <a:ext cx="5638800" cy="4837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、汇总比较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3926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884159-8DA8-0CE0-B501-4D8BE94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11</a:t>
            </a:r>
            <a:r>
              <a:rPr kumimoji="1" lang="zh-CN" altLang="en-US" dirty="0"/>
              <a:t> 种方法的各项指标比较表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55CC40-7C02-776E-C3BE-C51F68FC3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524" y="1160127"/>
            <a:ext cx="7302118" cy="43726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8438DF0-C79F-FA04-BF52-46E8EC5DCE2E}"/>
              </a:ext>
            </a:extLst>
          </p:cNvPr>
          <p:cNvSpPr txBox="1"/>
          <p:nvPr/>
        </p:nvSpPr>
        <p:spPr>
          <a:xfrm>
            <a:off x="3619893" y="904228"/>
            <a:ext cx="970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全部测序数据</a:t>
            </a:r>
            <a:endParaRPr kumimoji="1" lang="en-US" altLang="zh-CN" sz="800" dirty="0"/>
          </a:p>
          <a:p>
            <a:r>
              <a:rPr kumimoji="1" lang="zh-CN" altLang="en-US" sz="800" dirty="0"/>
              <a:t>检测到的基因   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CCF328-31F2-D7B7-983F-7280567E5991}"/>
              </a:ext>
            </a:extLst>
          </p:cNvPr>
          <p:cNvSpPr txBox="1"/>
          <p:nvPr/>
        </p:nvSpPr>
        <p:spPr>
          <a:xfrm>
            <a:off x="4392890" y="907345"/>
            <a:ext cx="867266" cy="335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降低数据量后检测到的基因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4D2CCB-40AC-05DF-E9FA-56B982F32949}"/>
              </a:ext>
            </a:extLst>
          </p:cNvPr>
          <p:cNvSpPr txBox="1"/>
          <p:nvPr/>
        </p:nvSpPr>
        <p:spPr>
          <a:xfrm>
            <a:off x="5520965" y="965783"/>
            <a:ext cx="5750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扩散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A7CF9A-AAFE-FBE0-E083-02F8DF9CBCD8}"/>
              </a:ext>
            </a:extLst>
          </p:cNvPr>
          <p:cNvSpPr txBox="1"/>
          <p:nvPr/>
        </p:nvSpPr>
        <p:spPr>
          <a:xfrm>
            <a:off x="6198460" y="921337"/>
            <a:ext cx="733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下游的聚类和标志基因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330309-2A2C-C170-3E4F-35C15132304A}"/>
              </a:ext>
            </a:extLst>
          </p:cNvPr>
          <p:cNvSpPr txBox="1"/>
          <p:nvPr/>
        </p:nvSpPr>
        <p:spPr>
          <a:xfrm>
            <a:off x="6931846" y="982892"/>
            <a:ext cx="8107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可负担性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83F749-1471-A29D-6474-574006C329B4}"/>
              </a:ext>
            </a:extLst>
          </p:cNvPr>
          <p:cNvSpPr txBox="1"/>
          <p:nvPr/>
        </p:nvSpPr>
        <p:spPr>
          <a:xfrm>
            <a:off x="7422200" y="929295"/>
            <a:ext cx="608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点的距离（微米）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6CFA658-F783-63A6-21B0-52969D7E620B}"/>
              </a:ext>
            </a:extLst>
          </p:cNvPr>
          <p:cNvSpPr txBox="1"/>
          <p:nvPr/>
        </p:nvSpPr>
        <p:spPr>
          <a:xfrm>
            <a:off x="7908225" y="929295"/>
            <a:ext cx="78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/>
              <a:t>典型的检测阵列大小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E5374F-F8A6-342D-12DF-B180D28FCFC7}"/>
              </a:ext>
            </a:extLst>
          </p:cNvPr>
          <p:cNvSpPr txBox="1"/>
          <p:nvPr/>
        </p:nvSpPr>
        <p:spPr>
          <a:xfrm>
            <a:off x="8574760" y="929295"/>
            <a:ext cx="608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/>
              <a:t>是否可客户定制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40840D3-B6F2-56F2-C39B-155441325727}"/>
              </a:ext>
            </a:extLst>
          </p:cNvPr>
          <p:cNvSpPr txBox="1"/>
          <p:nvPr/>
        </p:nvSpPr>
        <p:spPr>
          <a:xfrm>
            <a:off x="9241295" y="887878"/>
            <a:ext cx="13980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可获得性</a:t>
            </a:r>
            <a:endParaRPr kumimoji="1" lang="en-US" altLang="zh-CN" sz="800" dirty="0"/>
          </a:p>
          <a:p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11EEB1F-524F-B2DF-A6E1-1593A241D44C}"/>
              </a:ext>
            </a:extLst>
          </p:cNvPr>
          <p:cNvSpPr txBox="1"/>
          <p:nvPr/>
        </p:nvSpPr>
        <p:spPr>
          <a:xfrm>
            <a:off x="9031290" y="1051194"/>
            <a:ext cx="686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建立方法的复杂度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A2DBB50-66CE-F067-5678-4004C7FB9CF6}"/>
              </a:ext>
            </a:extLst>
          </p:cNvPr>
          <p:cNvSpPr txBox="1"/>
          <p:nvPr/>
        </p:nvSpPr>
        <p:spPr>
          <a:xfrm flipH="1">
            <a:off x="9464833" y="1081463"/>
            <a:ext cx="550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多组学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898F5E7-FB31-0141-CDB3-3D19337BF2E9}"/>
              </a:ext>
            </a:extLst>
          </p:cNvPr>
          <p:cNvSpPr/>
          <p:nvPr/>
        </p:nvSpPr>
        <p:spPr>
          <a:xfrm>
            <a:off x="7045377" y="2158584"/>
            <a:ext cx="376823" cy="314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E4533606-DFEB-861A-67FF-C845D2186F30}"/>
              </a:ext>
            </a:extLst>
          </p:cNvPr>
          <p:cNvCxnSpPr/>
          <p:nvPr/>
        </p:nvCxnSpPr>
        <p:spPr>
          <a:xfrm>
            <a:off x="2818151" y="2473377"/>
            <a:ext cx="67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E43AB329-7102-8EED-001C-256325D08401}"/>
              </a:ext>
            </a:extLst>
          </p:cNvPr>
          <p:cNvSpPr/>
          <p:nvPr/>
        </p:nvSpPr>
        <p:spPr>
          <a:xfrm>
            <a:off x="3525624" y="1828800"/>
            <a:ext cx="867266" cy="314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220C735-040B-1A41-2B9C-703EED0ECDE6}"/>
              </a:ext>
            </a:extLst>
          </p:cNvPr>
          <p:cNvSpPr/>
          <p:nvPr/>
        </p:nvSpPr>
        <p:spPr>
          <a:xfrm>
            <a:off x="3525624" y="3568347"/>
            <a:ext cx="867266" cy="314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2E11E407-D0F6-8649-B8E3-8849BFAE2A37}"/>
              </a:ext>
            </a:extLst>
          </p:cNvPr>
          <p:cNvCxnSpPr/>
          <p:nvPr/>
        </p:nvCxnSpPr>
        <p:spPr>
          <a:xfrm>
            <a:off x="2851067" y="2143593"/>
            <a:ext cx="67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383FE0CB-D4E9-72C2-0DBA-B1418D65A556}"/>
              </a:ext>
            </a:extLst>
          </p:cNvPr>
          <p:cNvCxnSpPr/>
          <p:nvPr/>
        </p:nvCxnSpPr>
        <p:spPr>
          <a:xfrm>
            <a:off x="2818151" y="3883140"/>
            <a:ext cx="67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B267DEC7-BFC5-5ED4-8C51-3B5ED35EB681}"/>
              </a:ext>
            </a:extLst>
          </p:cNvPr>
          <p:cNvSpPr/>
          <p:nvPr/>
        </p:nvSpPr>
        <p:spPr>
          <a:xfrm>
            <a:off x="4454704" y="4200432"/>
            <a:ext cx="641952" cy="335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175EB760-4A9E-D155-3B03-2756BEB72FD7}"/>
              </a:ext>
            </a:extLst>
          </p:cNvPr>
          <p:cNvCxnSpPr/>
          <p:nvPr/>
        </p:nvCxnSpPr>
        <p:spPr>
          <a:xfrm>
            <a:off x="2851067" y="4475909"/>
            <a:ext cx="67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AE1AF084-702B-CB0F-E419-236C3365AE46}"/>
              </a:ext>
            </a:extLst>
          </p:cNvPr>
          <p:cNvCxnSpPr/>
          <p:nvPr/>
        </p:nvCxnSpPr>
        <p:spPr>
          <a:xfrm>
            <a:off x="2818151" y="4200432"/>
            <a:ext cx="674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50BBB9B3-0B85-536C-8DBB-D1983B3C0CEA}"/>
              </a:ext>
            </a:extLst>
          </p:cNvPr>
          <p:cNvSpPr/>
          <p:nvPr/>
        </p:nvSpPr>
        <p:spPr>
          <a:xfrm>
            <a:off x="5200196" y="929296"/>
            <a:ext cx="938304" cy="40624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41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" grpId="0" animBg="1"/>
      <p:bldP spid="18" grpId="1" animBg="1"/>
      <p:bldP spid="19" grpId="0" animBg="1"/>
      <p:bldP spid="19" grpId="1" animBg="1"/>
      <p:bldP spid="24" grpId="0" animBg="1"/>
      <p:bldP spid="24" grpId="1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884159-8DA8-0CE0-B501-4D8BE944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10</a:t>
            </a:r>
            <a:r>
              <a:rPr kumimoji="1" lang="zh-CN" altLang="en-US" dirty="0"/>
              <a:t> 种方法的各项指标比较表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55CC40-7C02-776E-C3BE-C51F68FC3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524" y="1160127"/>
            <a:ext cx="7302118" cy="43726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8438DF0-C79F-FA04-BF52-46E8EC5DCE2E}"/>
              </a:ext>
            </a:extLst>
          </p:cNvPr>
          <p:cNvSpPr txBox="1"/>
          <p:nvPr/>
        </p:nvSpPr>
        <p:spPr>
          <a:xfrm>
            <a:off x="3619893" y="904228"/>
            <a:ext cx="970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全部测序数据</a:t>
            </a:r>
            <a:endParaRPr kumimoji="1" lang="en-US" altLang="zh-CN" sz="800" dirty="0"/>
          </a:p>
          <a:p>
            <a:r>
              <a:rPr kumimoji="1" lang="zh-CN" altLang="en-US" sz="800" dirty="0"/>
              <a:t>检测到的基因   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CCF328-31F2-D7B7-983F-7280567E5991}"/>
              </a:ext>
            </a:extLst>
          </p:cNvPr>
          <p:cNvSpPr txBox="1"/>
          <p:nvPr/>
        </p:nvSpPr>
        <p:spPr>
          <a:xfrm>
            <a:off x="4392890" y="907345"/>
            <a:ext cx="867266" cy="335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降低数据量后检测到的基因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4D2CCB-40AC-05DF-E9FA-56B982F32949}"/>
              </a:ext>
            </a:extLst>
          </p:cNvPr>
          <p:cNvSpPr txBox="1"/>
          <p:nvPr/>
        </p:nvSpPr>
        <p:spPr>
          <a:xfrm>
            <a:off x="5520965" y="965783"/>
            <a:ext cx="5750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扩散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A7CF9A-AAFE-FBE0-E083-02F8DF9CBCD8}"/>
              </a:ext>
            </a:extLst>
          </p:cNvPr>
          <p:cNvSpPr txBox="1"/>
          <p:nvPr/>
        </p:nvSpPr>
        <p:spPr>
          <a:xfrm>
            <a:off x="6198460" y="921337"/>
            <a:ext cx="733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下游的聚类和标志基因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330309-2A2C-C170-3E4F-35C15132304A}"/>
              </a:ext>
            </a:extLst>
          </p:cNvPr>
          <p:cNvSpPr txBox="1"/>
          <p:nvPr/>
        </p:nvSpPr>
        <p:spPr>
          <a:xfrm>
            <a:off x="6931846" y="982892"/>
            <a:ext cx="8107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可负担性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183F749-1471-A29D-6474-574006C329B4}"/>
              </a:ext>
            </a:extLst>
          </p:cNvPr>
          <p:cNvSpPr txBox="1"/>
          <p:nvPr/>
        </p:nvSpPr>
        <p:spPr>
          <a:xfrm>
            <a:off x="7422200" y="929295"/>
            <a:ext cx="608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点的距离（微米）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6CFA658-F783-63A6-21B0-52969D7E620B}"/>
              </a:ext>
            </a:extLst>
          </p:cNvPr>
          <p:cNvSpPr txBox="1"/>
          <p:nvPr/>
        </p:nvSpPr>
        <p:spPr>
          <a:xfrm>
            <a:off x="7908225" y="929295"/>
            <a:ext cx="78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/>
              <a:t>典型的检测阵列大小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9E5374F-F8A6-342D-12DF-B180D28FCFC7}"/>
              </a:ext>
            </a:extLst>
          </p:cNvPr>
          <p:cNvSpPr txBox="1"/>
          <p:nvPr/>
        </p:nvSpPr>
        <p:spPr>
          <a:xfrm>
            <a:off x="8574760" y="929295"/>
            <a:ext cx="608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800" dirty="0"/>
              <a:t>是否可客户定制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40840D3-B6F2-56F2-C39B-155441325727}"/>
              </a:ext>
            </a:extLst>
          </p:cNvPr>
          <p:cNvSpPr txBox="1"/>
          <p:nvPr/>
        </p:nvSpPr>
        <p:spPr>
          <a:xfrm>
            <a:off x="9241295" y="887878"/>
            <a:ext cx="13980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可获得性</a:t>
            </a:r>
            <a:endParaRPr kumimoji="1" lang="en-US" altLang="zh-CN" sz="800" dirty="0"/>
          </a:p>
          <a:p>
            <a:endParaRPr kumimoji="1"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11EEB1F-524F-B2DF-A6E1-1593A241D44C}"/>
              </a:ext>
            </a:extLst>
          </p:cNvPr>
          <p:cNvSpPr txBox="1"/>
          <p:nvPr/>
        </p:nvSpPr>
        <p:spPr>
          <a:xfrm>
            <a:off x="9031290" y="1051194"/>
            <a:ext cx="686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建立方法的复杂度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A2DBB50-66CE-F067-5678-4004C7FB9CF6}"/>
              </a:ext>
            </a:extLst>
          </p:cNvPr>
          <p:cNvSpPr txBox="1"/>
          <p:nvPr/>
        </p:nvSpPr>
        <p:spPr>
          <a:xfrm flipH="1">
            <a:off x="9464833" y="1081463"/>
            <a:ext cx="550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800" dirty="0"/>
              <a:t>多组学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A5FEE91-F171-320A-BCAA-264D40B99956}"/>
              </a:ext>
            </a:extLst>
          </p:cNvPr>
          <p:cNvSpPr/>
          <p:nvPr/>
        </p:nvSpPr>
        <p:spPr>
          <a:xfrm>
            <a:off x="5139159" y="5034864"/>
            <a:ext cx="2603391" cy="497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48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8BF4230-4496-D443-4DBB-46D3D0DBDFC2}"/>
              </a:ext>
            </a:extLst>
          </p:cNvPr>
          <p:cNvSpPr/>
          <p:nvPr/>
        </p:nvSpPr>
        <p:spPr>
          <a:xfrm>
            <a:off x="3017284" y="5089231"/>
            <a:ext cx="6281419" cy="494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B65CFA-80CC-0FD8-D607-B0A1DC2D0902}"/>
              </a:ext>
            </a:extLst>
          </p:cNvPr>
          <p:cNvSpPr txBox="1"/>
          <p:nvPr/>
        </p:nvSpPr>
        <p:spPr>
          <a:xfrm>
            <a:off x="4603750" y="645459"/>
            <a:ext cx="298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dirty="0">
                <a:solidFill>
                  <a:schemeClr val="accent1"/>
                </a:solidFill>
              </a:rPr>
              <a:t>目   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EFF75F-C0BA-F281-9BDC-8DC68D457D28}"/>
              </a:ext>
            </a:extLst>
          </p:cNvPr>
          <p:cNvSpPr txBox="1"/>
          <p:nvPr/>
        </p:nvSpPr>
        <p:spPr>
          <a:xfrm>
            <a:off x="3659903" y="1353345"/>
            <a:ext cx="5638800" cy="427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/>
              <a:t>1</a:t>
            </a:r>
            <a:r>
              <a:rPr kumimoji="1" lang="zh-CN" altLang="en-US" sz="2800" dirty="0"/>
              <a:t>、</a:t>
            </a:r>
            <a:r>
              <a:rPr kumimoji="1" lang="en-US" altLang="zh-CN" sz="2800" dirty="0"/>
              <a:t>11</a:t>
            </a:r>
            <a:r>
              <a:rPr kumimoji="1" lang="zh-CN" altLang="en-US" sz="2800" dirty="0"/>
              <a:t> 个空间转录组技术平台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2</a:t>
            </a:r>
            <a:r>
              <a:rPr kumimoji="1" lang="zh-CN" altLang="en-US" sz="2800" dirty="0"/>
              <a:t>、用作标准品的三类样本</a:t>
            </a:r>
            <a:endParaRPr kumimoji="1" lang="en-US" altLang="zh-CN" sz="2800" dirty="0"/>
          </a:p>
          <a:p>
            <a:pPr>
              <a:lnSpc>
                <a:spcPct val="150000"/>
              </a:lnSpc>
            </a:pPr>
            <a:r>
              <a:rPr kumimoji="1" lang="en-US" altLang="zh-CN" sz="2800" dirty="0"/>
              <a:t>3</a:t>
            </a:r>
            <a:r>
              <a:rPr kumimoji="1" lang="zh-CN" altLang="en-US" sz="2800" dirty="0"/>
              <a:t>、比较项目</a:t>
            </a:r>
            <a:endParaRPr kumimoji="1" lang="en-US" altLang="zh-CN" sz="28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A</a:t>
            </a:r>
            <a:r>
              <a:rPr kumimoji="1" lang="zh-CN" altLang="en-US" sz="2400" dirty="0"/>
              <a:t>、捕获效率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B</a:t>
            </a:r>
            <a:r>
              <a:rPr kumimoji="1" lang="zh-CN" altLang="en-US" sz="2400" dirty="0"/>
              <a:t>、空间分辨率与分子横向扩散</a:t>
            </a:r>
            <a:endParaRPr kumimoji="1" lang="en-US" altLang="zh-CN" sz="2400" dirty="0"/>
          </a:p>
          <a:p>
            <a:pPr marL="579438" lvl="1" indent="-568325">
              <a:lnSpc>
                <a:spcPct val="150000"/>
              </a:lnSpc>
            </a:pPr>
            <a:r>
              <a:rPr kumimoji="1" lang="en-US" altLang="zh-CN" sz="2400" dirty="0"/>
              <a:t>	C</a:t>
            </a:r>
            <a:r>
              <a:rPr kumimoji="1" lang="zh-CN" altLang="en-US" sz="2400" dirty="0"/>
              <a:t>、数据做聚类、标注的分析</a:t>
            </a:r>
            <a:endParaRPr kumimoji="1" lang="en-US" altLang="zh-CN" sz="2400" dirty="0"/>
          </a:p>
          <a:p>
            <a:pPr marL="0" lvl="1" indent="-568325">
              <a:lnSpc>
                <a:spcPct val="150000"/>
              </a:lnSpc>
            </a:pPr>
            <a:r>
              <a:rPr kumimoji="1" lang="en-US" altLang="zh-CN" sz="2800" dirty="0"/>
              <a:t>4</a:t>
            </a:r>
            <a:r>
              <a:rPr kumimoji="1" lang="zh-CN" altLang="en-US" sz="2800" dirty="0"/>
              <a:t>、小结</a:t>
            </a:r>
          </a:p>
        </p:txBody>
      </p:sp>
    </p:spTree>
    <p:extLst>
      <p:ext uri="{BB962C8B-B14F-4D97-AF65-F5344CB8AC3E}">
        <p14:creationId xmlns:p14="http://schemas.microsoft.com/office/powerpoint/2010/main" val="204743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7EE9866-0DD3-F103-C7DF-E57167E3FCCE}"/>
              </a:ext>
            </a:extLst>
          </p:cNvPr>
          <p:cNvSpPr txBox="1"/>
          <p:nvPr/>
        </p:nvSpPr>
        <p:spPr>
          <a:xfrm>
            <a:off x="4443413" y="3057525"/>
            <a:ext cx="287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讨论</a:t>
            </a:r>
          </a:p>
        </p:txBody>
      </p:sp>
    </p:spTree>
    <p:extLst>
      <p:ext uri="{BB962C8B-B14F-4D97-AF65-F5344CB8AC3E}">
        <p14:creationId xmlns:p14="http://schemas.microsoft.com/office/powerpoint/2010/main" val="3473981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9497F77-F802-3788-B26C-79252297F379}"/>
              </a:ext>
            </a:extLst>
          </p:cNvPr>
          <p:cNvSpPr txBox="1"/>
          <p:nvPr/>
        </p:nvSpPr>
        <p:spPr>
          <a:xfrm>
            <a:off x="928687" y="942976"/>
            <a:ext cx="103012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要做各个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平台的比较，并不容易。</a:t>
            </a:r>
            <a:endParaRPr kumimoji="1" lang="en-US" altLang="zh-CN" dirty="0"/>
          </a:p>
          <a:p>
            <a:r>
              <a:rPr kumimoji="1" lang="zh-CN" altLang="en-US" dirty="0"/>
              <a:t>不象做单细胞，有细胞系可以提供标志基因。</a:t>
            </a:r>
            <a:endParaRPr kumimoji="1" lang="en-US" altLang="zh-CN" dirty="0"/>
          </a:p>
          <a:p>
            <a:r>
              <a:rPr kumimoji="1" lang="zh-CN" altLang="en-US" dirty="0"/>
              <a:t>如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和</a:t>
            </a:r>
            <a:r>
              <a:rPr kumimoji="1" lang="en-US" altLang="zh-CN" dirty="0" err="1"/>
              <a:t>DynaSpatial</a:t>
            </a:r>
            <a:r>
              <a:rPr kumimoji="1" lang="en-US" altLang="zh-CN" dirty="0"/>
              <a:t>, </a:t>
            </a:r>
            <a:r>
              <a:rPr kumimoji="1" lang="zh-CN" altLang="en-US" dirty="0"/>
              <a:t>单个点的面积太大，而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的单个点的面积是亚细胞的大小。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作者找的样本，要求可以广泛获得，别的实验室可以拿到相类的样本</a:t>
            </a:r>
            <a:endParaRPr kumimoji="1" lang="en-US" altLang="zh-CN" dirty="0"/>
          </a:p>
          <a:p>
            <a:r>
              <a:rPr kumimoji="1" lang="zh-CN" altLang="en-US" dirty="0"/>
              <a:t>这些组织要有稳定的细胞类型，并有特定的标志基因表达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3</a:t>
            </a:r>
            <a:r>
              <a:rPr kumimoji="1" lang="zh-CN" altLang="en-US" dirty="0"/>
              <a:t>、参考的区域要有清楚的清楚的形态学，可以方便地在切片中被找到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作者在</a:t>
            </a:r>
            <a:r>
              <a:rPr kumimoji="1" lang="en-US" altLang="zh-CN" dirty="0" err="1"/>
              <a:t>genographix.com</a:t>
            </a:r>
            <a:r>
              <a:rPr kumimoji="1" lang="zh-CN" altLang="en-US" dirty="0"/>
              <a:t>网站上，建立了一个叫</a:t>
            </a:r>
            <a:r>
              <a:rPr kumimoji="1" lang="en-US" altLang="zh-CN" dirty="0" err="1"/>
              <a:t>cadasSTre</a:t>
            </a:r>
            <a:r>
              <a:rPr kumimoji="1" lang="zh-CN" altLang="en-US" dirty="0"/>
              <a:t>的数据集，这是一个跨平台的数据集，可以系统地评估</a:t>
            </a:r>
            <a:r>
              <a:rPr kumimoji="1" lang="en-US" altLang="zh-CN" dirty="0"/>
              <a:t>11</a:t>
            </a:r>
            <a:r>
              <a:rPr kumimoji="1" lang="zh-CN" altLang="en-US" dirty="0"/>
              <a:t>种</a:t>
            </a:r>
            <a:r>
              <a:rPr kumimoji="1" lang="en-US" altLang="zh-CN" dirty="0" err="1"/>
              <a:t>sST</a:t>
            </a:r>
            <a:r>
              <a:rPr kumimoji="1" lang="zh-CN" altLang="en-US" dirty="0"/>
              <a:t>方法。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作者在灵敏度和扩散、到可聚类性和标志基因的检测，这些方面做了分析。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结果提示，空间转录组需要更多的测序数据，来达到数据饱和。</a:t>
            </a:r>
            <a:r>
              <a:rPr kumimoji="1" lang="en-US" altLang="zh-CN" dirty="0"/>
              <a:t>Stereo-seq</a:t>
            </a:r>
            <a:r>
              <a:rPr kumimoji="1" lang="zh-CN" altLang="en-US" dirty="0"/>
              <a:t>、</a:t>
            </a:r>
            <a:r>
              <a:rPr kumimoji="1" lang="en-US" altLang="zh-CN" dirty="0"/>
              <a:t>Slide-tag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(probe)</a:t>
            </a:r>
            <a:r>
              <a:rPr kumimoji="1" lang="zh-CN" altLang="en-US" dirty="0"/>
              <a:t>这三个方有更好的捕获效率，，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作者发现在</a:t>
            </a:r>
            <a:r>
              <a:rPr kumimoji="1" lang="en-US" altLang="zh-CN" dirty="0" err="1"/>
              <a:t>Visium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polyA</a:t>
            </a:r>
            <a:r>
              <a:rPr kumimoji="1" lang="en-US" altLang="zh-CN" dirty="0"/>
              <a:t>)</a:t>
            </a:r>
            <a:r>
              <a:rPr kumimoji="1" lang="zh-CN" altLang="en-US" dirty="0"/>
              <a:t>这个平台上，有捕获效率的偏差，在别的平台上能检测出的标志基因，在这个平台上没有被检测到。考虑到</a:t>
            </a:r>
            <a:r>
              <a:rPr kumimoji="1" lang="en-US" altLang="zh-CN" dirty="0" err="1"/>
              <a:t>Visium</a:t>
            </a:r>
            <a:r>
              <a:rPr kumimoji="1" lang="zh-CN" altLang="en-US" dirty="0"/>
              <a:t>是最广泛被应用的商业化平台，要进一步验证它在其它组织中的基因捕获偏差。</a:t>
            </a:r>
          </a:p>
        </p:txBody>
      </p:sp>
    </p:spTree>
    <p:extLst>
      <p:ext uri="{BB962C8B-B14F-4D97-AF65-F5344CB8AC3E}">
        <p14:creationId xmlns:p14="http://schemas.microsoft.com/office/powerpoint/2010/main" val="2528708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8D04A6-4F98-EF55-3486-83D9C0992652}"/>
              </a:ext>
            </a:extLst>
          </p:cNvPr>
          <p:cNvSpPr txBox="1"/>
          <p:nvPr/>
        </p:nvSpPr>
        <p:spPr>
          <a:xfrm>
            <a:off x="1471613" y="1135856"/>
            <a:ext cx="9529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优化透化条件，透化条件对于分子扩散有明显的影响。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对每一种组织进行透化条件优化，不同的技术对于不同的样本，有不同的优化透化条件。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虽然有些平台有亚细胞的点的尺寸，但是它们的实际分辨率并不能达到点的尺寸，原因是分子扩散，有检测灵敏度受限。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单细胞测序没有得到的一些细节，空间转录组</a:t>
            </a:r>
            <a:r>
              <a:rPr kumimoji="1" lang="zh-CN" altLang="en-US"/>
              <a:t>可以提供补充</a:t>
            </a:r>
            <a:r>
              <a:rPr kumimoji="1" lang="zh-CN" altLang="en-US" dirty="0"/>
              <a:t>的数据，</a:t>
            </a:r>
          </a:p>
        </p:txBody>
      </p:sp>
    </p:spTree>
    <p:extLst>
      <p:ext uri="{BB962C8B-B14F-4D97-AF65-F5344CB8AC3E}">
        <p14:creationId xmlns:p14="http://schemas.microsoft.com/office/powerpoint/2010/main" val="82904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DBF89-9682-9EEF-3D60-FC4BEB0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11</a:t>
            </a:r>
            <a:r>
              <a:rPr lang="zh-CN" altLang="en-US" dirty="0"/>
              <a:t> 种空间转录组技术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0BC8FA-4C21-D7C2-F823-F21959052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03350"/>
            <a:ext cx="2419831" cy="2025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70B172-4E4E-B5F1-F677-090B2159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1478293"/>
            <a:ext cx="2630905" cy="1219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8DF82C-252C-6F23-1740-B14FE6A77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712" y="1309358"/>
            <a:ext cx="2575038" cy="2870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D70868-B719-07AD-2A3E-A98FFF008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450" y="1549451"/>
            <a:ext cx="2320372" cy="13271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7F487B-6318-6462-6951-D2853C3C1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50" y="3606794"/>
            <a:ext cx="1966850" cy="11455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446E83-E14F-C54D-74E6-01FA18AC0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924" y="3056965"/>
            <a:ext cx="1345635" cy="1522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CC2AAC-93A2-B9FB-3BD8-0233B63A3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2092" y="4116058"/>
            <a:ext cx="1766277" cy="1219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20288E-C37E-BFAB-70FF-0573BAC8F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5586" y="3618088"/>
            <a:ext cx="1308100" cy="4979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0A60D83-9BCF-FA88-01F3-BA3985FB0991}"/>
              </a:ext>
            </a:extLst>
          </p:cNvPr>
          <p:cNvSpPr/>
          <p:nvPr/>
        </p:nvSpPr>
        <p:spPr>
          <a:xfrm>
            <a:off x="838200" y="1165412"/>
            <a:ext cx="2419831" cy="37831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6DCB801-35C7-08EC-88DD-DDF1F37DB400}"/>
              </a:ext>
            </a:extLst>
          </p:cNvPr>
          <p:cNvSpPr/>
          <p:nvPr/>
        </p:nvSpPr>
        <p:spPr>
          <a:xfrm>
            <a:off x="3662410" y="1165412"/>
            <a:ext cx="2804966" cy="3964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0AF5E6-3C6A-5510-F376-F72742F4EDCC}"/>
              </a:ext>
            </a:extLst>
          </p:cNvPr>
          <p:cNvSpPr/>
          <p:nvPr/>
        </p:nvSpPr>
        <p:spPr>
          <a:xfrm>
            <a:off x="6713133" y="1165412"/>
            <a:ext cx="2575038" cy="4169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2E5351D-04DD-F9AB-2616-1A54F13B0C25}"/>
              </a:ext>
            </a:extLst>
          </p:cNvPr>
          <p:cNvSpPr/>
          <p:nvPr/>
        </p:nvSpPr>
        <p:spPr>
          <a:xfrm>
            <a:off x="9519721" y="1165412"/>
            <a:ext cx="2370102" cy="32272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0303A9-CD02-3D0F-C0AD-E63B7700E8A2}"/>
              </a:ext>
            </a:extLst>
          </p:cNvPr>
          <p:cNvSpPr txBox="1"/>
          <p:nvPr/>
        </p:nvSpPr>
        <p:spPr>
          <a:xfrm>
            <a:off x="4008504" y="4440731"/>
            <a:ext cx="247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BMKMANU</a:t>
            </a:r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S1000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507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A47A2-65A3-AF49-9EAB-F6CA683F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逆耳生物公司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24EFFA-C0B2-6547-9150-8FE82CDFA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81" y="5451700"/>
            <a:ext cx="1255008" cy="9250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47B357-CF3C-C64A-BECD-9FD6D7E8BFDA}"/>
              </a:ext>
            </a:extLst>
          </p:cNvPr>
          <p:cNvSpPr txBox="1"/>
          <p:nvPr/>
        </p:nvSpPr>
        <p:spPr>
          <a:xfrm>
            <a:off x="448299" y="1004129"/>
            <a:ext cx="6024395" cy="114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 dirty="0"/>
              <a:t>逆耳生物公司是专业的生物技术服务公司</a:t>
            </a:r>
            <a:endParaRPr kumimoji="1" lang="en-US" altLang="zh-CN" dirty="0"/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 dirty="0"/>
              <a:t>提供 </a:t>
            </a:r>
            <a:r>
              <a:rPr kumimoji="1" lang="en-US" altLang="zh-CN" dirty="0"/>
              <a:t>Xenium</a:t>
            </a:r>
            <a:r>
              <a:rPr kumimoji="1" lang="zh-CN" altLang="en-US" dirty="0"/>
              <a:t> 组织原位</a:t>
            </a:r>
            <a:r>
              <a:rPr kumimoji="1" lang="zh-CN" altLang="en-US"/>
              <a:t>单细胞检测服务</a:t>
            </a:r>
            <a:r>
              <a:rPr kumimoji="1" lang="zh-CN" altLang="en-US" dirty="0"/>
              <a:t>，还提供单细胞测序服务、各种基因测序服务、和空间转录组服务</a:t>
            </a:r>
            <a:endParaRPr kumimoji="1"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BA5998-193C-3A46-B895-1FD382190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0" y="4054785"/>
            <a:ext cx="1415367" cy="98768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C4D524D-3540-BE42-82D9-5AC661072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985" y="4549746"/>
            <a:ext cx="138607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21052A-E650-5E48-96EF-EF2A8F45B99E}"/>
              </a:ext>
            </a:extLst>
          </p:cNvPr>
          <p:cNvSpPr txBox="1"/>
          <p:nvPr/>
        </p:nvSpPr>
        <p:spPr>
          <a:xfrm>
            <a:off x="949109" y="6376768"/>
            <a:ext cx="481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高通量测序                         </a:t>
            </a:r>
            <a:r>
              <a:rPr kumimoji="1" lang="en-US" altLang="zh-CN" dirty="0" err="1"/>
              <a:t>CUT&amp;Tag</a:t>
            </a:r>
            <a:r>
              <a:rPr kumimoji="1" lang="zh-CN" altLang="en-US" dirty="0"/>
              <a:t> 测序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5ADB74-9092-BF48-9795-E6849E56CC58}"/>
              </a:ext>
            </a:extLst>
          </p:cNvPr>
          <p:cNvSpPr txBox="1"/>
          <p:nvPr/>
        </p:nvSpPr>
        <p:spPr>
          <a:xfrm>
            <a:off x="3704482" y="3417992"/>
            <a:ext cx="139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单细胞测序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643D19-EAC4-4B4D-A11A-B8A543ED1DD2}"/>
              </a:ext>
            </a:extLst>
          </p:cNvPr>
          <p:cNvSpPr txBox="1"/>
          <p:nvPr/>
        </p:nvSpPr>
        <p:spPr>
          <a:xfrm>
            <a:off x="6462521" y="4859743"/>
            <a:ext cx="55665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/>
              <a:t>逆耳生物公司联系方式：</a:t>
            </a: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电话：</a:t>
            </a:r>
            <a:r>
              <a:rPr kumimoji="1" lang="en-US" altLang="zh-CN" sz="1400" dirty="0"/>
              <a:t>021-57725235</a:t>
            </a:r>
            <a:r>
              <a:rPr kumimoji="1" lang="zh-CN" altLang="en-US" sz="1400" dirty="0"/>
              <a:t>  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电邮：</a:t>
            </a:r>
            <a:r>
              <a:rPr kumimoji="1" lang="en-US" altLang="zh-CN" sz="1400" dirty="0"/>
              <a:t>sales@neo-bio.cn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网站：</a:t>
            </a:r>
            <a:r>
              <a:rPr kumimoji="1" lang="en-US" altLang="zh-CN" sz="1400" dirty="0" err="1">
                <a:sym typeface="+mn-ea"/>
              </a:rPr>
              <a:t>www.neo-bio.cn</a:t>
            </a:r>
            <a:endParaRPr kumimoji="1" lang="en-US" altLang="zh-CN" sz="1400" dirty="0"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66AF718-A71E-0D45-AAFC-E2714C14D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127" y="2335559"/>
            <a:ext cx="3100235" cy="98768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E86E05-453A-4C4F-BA37-6FDC2CDA7C58}"/>
              </a:ext>
            </a:extLst>
          </p:cNvPr>
          <p:cNvSpPr txBox="1"/>
          <p:nvPr/>
        </p:nvSpPr>
        <p:spPr>
          <a:xfrm>
            <a:off x="1059581" y="5042470"/>
            <a:ext cx="148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空间转录组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574DC4-13DF-B944-AC2D-4D01AFABDDED}"/>
              </a:ext>
            </a:extLst>
          </p:cNvPr>
          <p:cNvSpPr txBox="1"/>
          <p:nvPr/>
        </p:nvSpPr>
        <p:spPr>
          <a:xfrm>
            <a:off x="3456380" y="4998732"/>
            <a:ext cx="210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单细胞 </a:t>
            </a:r>
            <a:r>
              <a:rPr kumimoji="1" lang="en-US" altLang="zh-CN" dirty="0"/>
              <a:t>DNA</a:t>
            </a:r>
            <a:r>
              <a:rPr kumimoji="1" lang="zh-CN" altLang="en-US" dirty="0"/>
              <a:t> 测序</a:t>
            </a:r>
          </a:p>
        </p:txBody>
      </p:sp>
      <p:sp>
        <p:nvSpPr>
          <p:cNvPr id="16" name="梯形 15">
            <a:extLst>
              <a:ext uri="{FF2B5EF4-FFF2-40B4-BE49-F238E27FC236}">
                <a16:creationId xmlns:a16="http://schemas.microsoft.com/office/drawing/2014/main" id="{AE430C9D-D755-B84A-A921-2EF03EC06469}"/>
              </a:ext>
            </a:extLst>
          </p:cNvPr>
          <p:cNvSpPr/>
          <p:nvPr/>
        </p:nvSpPr>
        <p:spPr>
          <a:xfrm rot="10800000">
            <a:off x="6524379" y="2174428"/>
            <a:ext cx="1788214" cy="415441"/>
          </a:xfrm>
          <a:prstGeom prst="trapezoid">
            <a:avLst>
              <a:gd name="adj" fmla="val 81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梯形 17">
            <a:extLst>
              <a:ext uri="{FF2B5EF4-FFF2-40B4-BE49-F238E27FC236}">
                <a16:creationId xmlns:a16="http://schemas.microsoft.com/office/drawing/2014/main" id="{D3E3D4B1-5505-0A41-9946-4536498EFE2D}"/>
              </a:ext>
            </a:extLst>
          </p:cNvPr>
          <p:cNvSpPr/>
          <p:nvPr/>
        </p:nvSpPr>
        <p:spPr>
          <a:xfrm rot="10800000">
            <a:off x="6524379" y="2989968"/>
            <a:ext cx="1788214" cy="415441"/>
          </a:xfrm>
          <a:prstGeom prst="trapezoid">
            <a:avLst>
              <a:gd name="adj" fmla="val 81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梯形 18">
            <a:extLst>
              <a:ext uri="{FF2B5EF4-FFF2-40B4-BE49-F238E27FC236}">
                <a16:creationId xmlns:a16="http://schemas.microsoft.com/office/drawing/2014/main" id="{AF3C41D3-ADF7-9F4A-8E0C-E937603BEA61}"/>
              </a:ext>
            </a:extLst>
          </p:cNvPr>
          <p:cNvSpPr/>
          <p:nvPr/>
        </p:nvSpPr>
        <p:spPr>
          <a:xfrm rot="10800000">
            <a:off x="6524379" y="3823714"/>
            <a:ext cx="1788214" cy="415441"/>
          </a:xfrm>
          <a:prstGeom prst="trapezoid">
            <a:avLst>
              <a:gd name="adj" fmla="val 81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E1B941C-D269-1B40-8BE0-BD4F3858A2C9}"/>
              </a:ext>
            </a:extLst>
          </p:cNvPr>
          <p:cNvSpPr txBox="1"/>
          <p:nvPr/>
        </p:nvSpPr>
        <p:spPr>
          <a:xfrm>
            <a:off x="7053305" y="2165359"/>
            <a:ext cx="160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</a:rPr>
              <a:t>愿 景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9CCEDB-94CB-FA4D-AB84-0830B79FD68C}"/>
              </a:ext>
            </a:extLst>
          </p:cNvPr>
          <p:cNvSpPr/>
          <p:nvPr/>
        </p:nvSpPr>
        <p:spPr>
          <a:xfrm>
            <a:off x="6313708" y="1996930"/>
            <a:ext cx="545846" cy="2321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F0D4DB-CADE-6C4B-BA45-1E66D5DC718A}"/>
              </a:ext>
            </a:extLst>
          </p:cNvPr>
          <p:cNvSpPr txBox="1"/>
          <p:nvPr/>
        </p:nvSpPr>
        <p:spPr>
          <a:xfrm>
            <a:off x="6895326" y="2583154"/>
            <a:ext cx="476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1161AD"/>
                </a:solidFill>
              </a:rPr>
              <a:t>生命科学技术服务领域，专业靠谱的公司！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D06187-40E8-1845-93F5-582BBB193F55}"/>
              </a:ext>
            </a:extLst>
          </p:cNvPr>
          <p:cNvSpPr txBox="1"/>
          <p:nvPr/>
        </p:nvSpPr>
        <p:spPr>
          <a:xfrm>
            <a:off x="6925728" y="3010748"/>
            <a:ext cx="194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</a:rPr>
              <a:t>价 值 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B48DCC2-1FB1-3B42-A5AD-53A249392857}"/>
              </a:ext>
            </a:extLst>
          </p:cNvPr>
          <p:cNvSpPr txBox="1"/>
          <p:nvPr/>
        </p:nvSpPr>
        <p:spPr>
          <a:xfrm>
            <a:off x="6895326" y="3436176"/>
            <a:ext cx="394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1161AD"/>
                </a:solidFill>
              </a:rPr>
              <a:t>专业，靠谱！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48CCE61-19A5-7641-8EDF-D2C4097737C1}"/>
              </a:ext>
            </a:extLst>
          </p:cNvPr>
          <p:cNvSpPr txBox="1"/>
          <p:nvPr/>
        </p:nvSpPr>
        <p:spPr>
          <a:xfrm>
            <a:off x="6925728" y="4239156"/>
            <a:ext cx="369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rgbClr val="1161AD"/>
                </a:solidFill>
              </a:rPr>
              <a:t>专业为根，靠谱为本，共建，共享！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8EE62BA-904B-C946-872D-52D70FB4603A}"/>
              </a:ext>
            </a:extLst>
          </p:cNvPr>
          <p:cNvSpPr txBox="1"/>
          <p:nvPr/>
        </p:nvSpPr>
        <p:spPr>
          <a:xfrm>
            <a:off x="7070224" y="3814527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</a:rPr>
              <a:t>使 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183A50-DE85-6747-8CD5-DA50E408EA82}"/>
              </a:ext>
            </a:extLst>
          </p:cNvPr>
          <p:cNvSpPr txBox="1"/>
          <p:nvPr/>
        </p:nvSpPr>
        <p:spPr>
          <a:xfrm>
            <a:off x="9101370" y="1135156"/>
            <a:ext cx="2164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solidFill>
                  <a:srgbClr val="1260AD"/>
                </a:solidFill>
              </a:rPr>
              <a:t>逆耳文化</a:t>
            </a:r>
            <a:endParaRPr kumimoji="1" lang="en-US" altLang="zh-CN" sz="3200" dirty="0">
              <a:solidFill>
                <a:srgbClr val="1260AD"/>
              </a:solidFill>
            </a:endParaRPr>
          </a:p>
          <a:p>
            <a:r>
              <a:rPr kumimoji="1" lang="zh-CN" altLang="en-US" dirty="0">
                <a:solidFill>
                  <a:srgbClr val="1260AD"/>
                </a:solidFill>
              </a:rPr>
              <a:t>逆境中，执牛耳者！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357DD85-8C15-B441-98D6-CF640CCE6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522" y="1014281"/>
            <a:ext cx="2076055" cy="107636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15380F8-1EAA-7E41-B8B6-B9472F11C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109" y="5437638"/>
            <a:ext cx="1602272" cy="91329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691AB75-52DF-0A4A-B6D0-FA96D22B1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6693" y="4931783"/>
            <a:ext cx="1603932" cy="1603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615744-84E4-8942-8EEC-1A512E67E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902" y="4102011"/>
            <a:ext cx="1532371" cy="9320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FEB57C9-99B5-DC4D-AA8C-B8D4156F1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009" y="2247350"/>
            <a:ext cx="1873302" cy="116410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294AD396-A78E-5947-8DBB-73BE404065DE}"/>
              </a:ext>
            </a:extLst>
          </p:cNvPr>
          <p:cNvSpPr txBox="1"/>
          <p:nvPr/>
        </p:nvSpPr>
        <p:spPr>
          <a:xfrm>
            <a:off x="532184" y="3480838"/>
            <a:ext cx="251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Xenium </a:t>
            </a:r>
            <a:r>
              <a:rPr kumimoji="1" lang="zh-CN" altLang="en-US" dirty="0"/>
              <a:t>组织原位检测</a:t>
            </a:r>
          </a:p>
        </p:txBody>
      </p:sp>
    </p:spTree>
    <p:extLst>
      <p:ext uri="{BB962C8B-B14F-4D97-AF65-F5344CB8AC3E}">
        <p14:creationId xmlns:p14="http://schemas.microsoft.com/office/powerpoint/2010/main" val="833504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:\任旭\公司VI\PPT 模板\1_画板 1.png1_画板 1">
            <a:extLst>
              <a:ext uri="{FF2B5EF4-FFF2-40B4-BE49-F238E27FC236}">
                <a16:creationId xmlns:a16="http://schemas.microsoft.com/office/drawing/2014/main" id="{77BBA2AE-7ECE-6E40-ABA1-59D25484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60796" y="4181538"/>
            <a:ext cx="504825" cy="798195"/>
          </a:xfrm>
          <a:prstGeom prst="rect">
            <a:avLst/>
          </a:prstGeom>
        </p:spPr>
      </p:pic>
      <p:pic>
        <p:nvPicPr>
          <p:cNvPr id="3" name="图片 2" descr="F:\任旭\公司VI\PPT 模板\1_画板 1 副本.png1_画板 1 副本">
            <a:extLst>
              <a:ext uri="{FF2B5EF4-FFF2-40B4-BE49-F238E27FC236}">
                <a16:creationId xmlns:a16="http://schemas.microsoft.com/office/drawing/2014/main" id="{F7B7D516-DF8B-0742-90A3-51A38A69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54393" y="4173600"/>
            <a:ext cx="514985" cy="81407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293CC97-9699-954B-BE56-BE0E45E8E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053" y="5035044"/>
            <a:ext cx="2548255" cy="7543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 anchor="ctr">
            <a:spAutoFit/>
          </a:bodyPr>
          <a:lstStyle/>
          <a:p>
            <a:pPr algn="ctr" defTabSz="685800" eaLnBrk="0" hangingPunct="0">
              <a:lnSpc>
                <a:spcPct val="130000"/>
              </a:lnSpc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莘砖公路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685800" eaLnBrk="0" hangingPunct="0">
              <a:lnSpc>
                <a:spcPct val="13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号楼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4C1EAC-CADA-6B4F-ABE5-0F9CAEB9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776" y="5149720"/>
            <a:ext cx="2868930" cy="435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 anchor="ctr">
            <a:spAutoFit/>
          </a:bodyPr>
          <a:lstStyle/>
          <a:p>
            <a:pPr algn="ctr" defTabSz="685800" eaLnBrk="0" hangingPunct="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021-57725235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527D9F-01E6-794E-BD69-64A1922B36A8}"/>
              </a:ext>
            </a:extLst>
          </p:cNvPr>
          <p:cNvSpPr txBox="1"/>
          <p:nvPr/>
        </p:nvSpPr>
        <p:spPr>
          <a:xfrm>
            <a:off x="6776454" y="4167541"/>
            <a:ext cx="1037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rgbClr val="136BB9"/>
                </a:solidFill>
              </a:rPr>
              <a:t>@</a:t>
            </a:r>
            <a:endParaRPr kumimoji="1" lang="zh-CN" altLang="en-US" sz="4400" dirty="0">
              <a:solidFill>
                <a:srgbClr val="136BB9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4C801B-6C83-864E-A1E5-8767A0419738}"/>
              </a:ext>
            </a:extLst>
          </p:cNvPr>
          <p:cNvSpPr txBox="1"/>
          <p:nvPr/>
        </p:nvSpPr>
        <p:spPr>
          <a:xfrm>
            <a:off x="5984581" y="5204684"/>
            <a:ext cx="224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sales@neo-bio.cn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AE6FEA-8493-8A4A-86BE-80DFA7D00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209" y="1499626"/>
            <a:ext cx="2618792" cy="26187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07E9633-1886-684D-92E8-B54FDF475089}"/>
              </a:ext>
            </a:extLst>
          </p:cNvPr>
          <p:cNvSpPr txBox="1"/>
          <p:nvPr/>
        </p:nvSpPr>
        <p:spPr>
          <a:xfrm>
            <a:off x="3784601" y="1010845"/>
            <a:ext cx="480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/>
              <a:t>欢迎联系逆耳生物公司</a:t>
            </a:r>
          </a:p>
        </p:txBody>
      </p:sp>
      <p:sp>
        <p:nvSpPr>
          <p:cNvPr id="11" name="Freeform 174">
            <a:extLst>
              <a:ext uri="{FF2B5EF4-FFF2-40B4-BE49-F238E27FC236}">
                <a16:creationId xmlns:a16="http://schemas.microsoft.com/office/drawing/2014/main" id="{B0D57C38-8085-5749-8489-30642E4146CE}"/>
              </a:ext>
            </a:extLst>
          </p:cNvPr>
          <p:cNvSpPr>
            <a:spLocks noEditPoints="1"/>
          </p:cNvSpPr>
          <p:nvPr/>
        </p:nvSpPr>
        <p:spPr bwMode="auto">
          <a:xfrm>
            <a:off x="9093850" y="4305575"/>
            <a:ext cx="460365" cy="512997"/>
          </a:xfrm>
          <a:custGeom>
            <a:avLst/>
            <a:gdLst>
              <a:gd name="T0" fmla="*/ 146 w 154"/>
              <a:gd name="T1" fmla="*/ 132 h 154"/>
              <a:gd name="T2" fmla="*/ 113 w 154"/>
              <a:gd name="T3" fmla="*/ 154 h 154"/>
              <a:gd name="T4" fmla="*/ 74 w 154"/>
              <a:gd name="T5" fmla="*/ 126 h 154"/>
              <a:gd name="T6" fmla="*/ 75 w 154"/>
              <a:gd name="T7" fmla="*/ 87 h 154"/>
              <a:gd name="T8" fmla="*/ 47 w 154"/>
              <a:gd name="T9" fmla="*/ 87 h 154"/>
              <a:gd name="T10" fmla="*/ 8 w 154"/>
              <a:gd name="T11" fmla="*/ 60 h 154"/>
              <a:gd name="T12" fmla="*/ 8 w 154"/>
              <a:gd name="T13" fmla="*/ 21 h 154"/>
              <a:gd name="T14" fmla="*/ 41 w 154"/>
              <a:gd name="T15" fmla="*/ 0 h 154"/>
              <a:gd name="T16" fmla="*/ 80 w 154"/>
              <a:gd name="T17" fmla="*/ 27 h 154"/>
              <a:gd name="T18" fmla="*/ 79 w 154"/>
              <a:gd name="T19" fmla="*/ 66 h 154"/>
              <a:gd name="T20" fmla="*/ 107 w 154"/>
              <a:gd name="T21" fmla="*/ 66 h 154"/>
              <a:gd name="T22" fmla="*/ 146 w 154"/>
              <a:gd name="T23" fmla="*/ 94 h 154"/>
              <a:gd name="T24" fmla="*/ 70 w 154"/>
              <a:gd name="T25" fmla="*/ 47 h 154"/>
              <a:gd name="T26" fmla="*/ 47 w 154"/>
              <a:gd name="T27" fmla="*/ 21 h 154"/>
              <a:gd name="T28" fmla="*/ 35 w 154"/>
              <a:gd name="T29" fmla="*/ 20 h 154"/>
              <a:gd name="T30" fmla="*/ 18 w 154"/>
              <a:gd name="T31" fmla="*/ 41 h 154"/>
              <a:gd name="T32" fmla="*/ 40 w 154"/>
              <a:gd name="T33" fmla="*/ 67 h 154"/>
              <a:gd name="T34" fmla="*/ 54 w 154"/>
              <a:gd name="T35" fmla="*/ 66 h 154"/>
              <a:gd name="T36" fmla="*/ 50 w 154"/>
              <a:gd name="T37" fmla="*/ 63 h 154"/>
              <a:gd name="T38" fmla="*/ 47 w 154"/>
              <a:gd name="T39" fmla="*/ 58 h 154"/>
              <a:gd name="T40" fmla="*/ 49 w 154"/>
              <a:gd name="T41" fmla="*/ 49 h 154"/>
              <a:gd name="T42" fmla="*/ 58 w 154"/>
              <a:gd name="T43" fmla="*/ 47 h 154"/>
              <a:gd name="T44" fmla="*/ 63 w 154"/>
              <a:gd name="T45" fmla="*/ 50 h 154"/>
              <a:gd name="T46" fmla="*/ 66 w 154"/>
              <a:gd name="T47" fmla="*/ 53 h 154"/>
              <a:gd name="T48" fmla="*/ 136 w 154"/>
              <a:gd name="T49" fmla="*/ 113 h 154"/>
              <a:gd name="T50" fmla="*/ 114 w 154"/>
              <a:gd name="T51" fmla="*/ 87 h 154"/>
              <a:gd name="T52" fmla="*/ 100 w 154"/>
              <a:gd name="T53" fmla="*/ 87 h 154"/>
              <a:gd name="T54" fmla="*/ 104 w 154"/>
              <a:gd name="T55" fmla="*/ 91 h 154"/>
              <a:gd name="T56" fmla="*/ 107 w 154"/>
              <a:gd name="T57" fmla="*/ 95 h 154"/>
              <a:gd name="T58" fmla="*/ 105 w 154"/>
              <a:gd name="T59" fmla="*/ 104 h 154"/>
              <a:gd name="T60" fmla="*/ 96 w 154"/>
              <a:gd name="T61" fmla="*/ 107 h 154"/>
              <a:gd name="T62" fmla="*/ 91 w 154"/>
              <a:gd name="T63" fmla="*/ 104 h 154"/>
              <a:gd name="T64" fmla="*/ 88 w 154"/>
              <a:gd name="T65" fmla="*/ 100 h 154"/>
              <a:gd name="T66" fmla="*/ 87 w 154"/>
              <a:gd name="T67" fmla="*/ 114 h 154"/>
              <a:gd name="T68" fmla="*/ 113 w 154"/>
              <a:gd name="T69" fmla="*/ 136 h 154"/>
              <a:gd name="T70" fmla="*/ 133 w 154"/>
              <a:gd name="T71" fmla="*/ 12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4" h="154">
                <a:moveTo>
                  <a:pt x="154" y="113"/>
                </a:moveTo>
                <a:cubicBezTo>
                  <a:pt x="154" y="121"/>
                  <a:pt x="151" y="127"/>
                  <a:pt x="146" y="132"/>
                </a:cubicBezTo>
                <a:cubicBezTo>
                  <a:pt x="132" y="146"/>
                  <a:pt x="132" y="146"/>
                  <a:pt x="132" y="146"/>
                </a:cubicBezTo>
                <a:cubicBezTo>
                  <a:pt x="127" y="151"/>
                  <a:pt x="121" y="154"/>
                  <a:pt x="113" y="154"/>
                </a:cubicBezTo>
                <a:cubicBezTo>
                  <a:pt x="105" y="154"/>
                  <a:pt x="99" y="151"/>
                  <a:pt x="94" y="146"/>
                </a:cubicBezTo>
                <a:cubicBezTo>
                  <a:pt x="74" y="126"/>
                  <a:pt x="74" y="126"/>
                  <a:pt x="74" y="126"/>
                </a:cubicBezTo>
                <a:cubicBezTo>
                  <a:pt x="69" y="121"/>
                  <a:pt x="66" y="115"/>
                  <a:pt x="66" y="107"/>
                </a:cubicBezTo>
                <a:cubicBezTo>
                  <a:pt x="66" y="99"/>
                  <a:pt x="69" y="93"/>
                  <a:pt x="75" y="87"/>
                </a:cubicBezTo>
                <a:cubicBezTo>
                  <a:pt x="66" y="79"/>
                  <a:pt x="66" y="79"/>
                  <a:pt x="66" y="79"/>
                </a:cubicBezTo>
                <a:cubicBezTo>
                  <a:pt x="61" y="85"/>
                  <a:pt x="54" y="87"/>
                  <a:pt x="47" y="87"/>
                </a:cubicBezTo>
                <a:cubicBezTo>
                  <a:pt x="39" y="87"/>
                  <a:pt x="33" y="85"/>
                  <a:pt x="27" y="80"/>
                </a:cubicBezTo>
                <a:cubicBezTo>
                  <a:pt x="8" y="60"/>
                  <a:pt x="8" y="60"/>
                  <a:pt x="8" y="60"/>
                </a:cubicBezTo>
                <a:cubicBezTo>
                  <a:pt x="2" y="55"/>
                  <a:pt x="0" y="48"/>
                  <a:pt x="0" y="41"/>
                </a:cubicBezTo>
                <a:cubicBezTo>
                  <a:pt x="0" y="33"/>
                  <a:pt x="3" y="27"/>
                  <a:pt x="8" y="21"/>
                </a:cubicBezTo>
                <a:cubicBezTo>
                  <a:pt x="22" y="8"/>
                  <a:pt x="22" y="8"/>
                  <a:pt x="22" y="8"/>
                </a:cubicBezTo>
                <a:cubicBezTo>
                  <a:pt x="27" y="2"/>
                  <a:pt x="33" y="0"/>
                  <a:pt x="41" y="0"/>
                </a:cubicBezTo>
                <a:cubicBezTo>
                  <a:pt x="49" y="0"/>
                  <a:pt x="55" y="2"/>
                  <a:pt x="60" y="8"/>
                </a:cubicBezTo>
                <a:cubicBezTo>
                  <a:pt x="80" y="27"/>
                  <a:pt x="80" y="27"/>
                  <a:pt x="80" y="27"/>
                </a:cubicBezTo>
                <a:cubicBezTo>
                  <a:pt x="85" y="33"/>
                  <a:pt x="88" y="39"/>
                  <a:pt x="88" y="47"/>
                </a:cubicBezTo>
                <a:cubicBezTo>
                  <a:pt x="88" y="54"/>
                  <a:pt x="85" y="61"/>
                  <a:pt x="79" y="66"/>
                </a:cubicBezTo>
                <a:cubicBezTo>
                  <a:pt x="88" y="75"/>
                  <a:pt x="88" y="75"/>
                  <a:pt x="88" y="75"/>
                </a:cubicBezTo>
                <a:cubicBezTo>
                  <a:pt x="93" y="69"/>
                  <a:pt x="100" y="66"/>
                  <a:pt x="107" y="66"/>
                </a:cubicBezTo>
                <a:cubicBezTo>
                  <a:pt x="115" y="66"/>
                  <a:pt x="121" y="69"/>
                  <a:pt x="127" y="74"/>
                </a:cubicBezTo>
                <a:cubicBezTo>
                  <a:pt x="146" y="94"/>
                  <a:pt x="146" y="94"/>
                  <a:pt x="146" y="94"/>
                </a:cubicBezTo>
                <a:cubicBezTo>
                  <a:pt x="151" y="99"/>
                  <a:pt x="154" y="106"/>
                  <a:pt x="154" y="113"/>
                </a:cubicBezTo>
                <a:close/>
                <a:moveTo>
                  <a:pt x="70" y="47"/>
                </a:moveTo>
                <a:cubicBezTo>
                  <a:pt x="70" y="44"/>
                  <a:pt x="69" y="42"/>
                  <a:pt x="67" y="40"/>
                </a:cubicBezTo>
                <a:cubicBezTo>
                  <a:pt x="47" y="21"/>
                  <a:pt x="47" y="21"/>
                  <a:pt x="47" y="21"/>
                </a:cubicBezTo>
                <a:cubicBezTo>
                  <a:pt x="46" y="19"/>
                  <a:pt x="43" y="18"/>
                  <a:pt x="41" y="18"/>
                </a:cubicBezTo>
                <a:cubicBezTo>
                  <a:pt x="39" y="18"/>
                  <a:pt x="36" y="19"/>
                  <a:pt x="35" y="20"/>
                </a:cubicBezTo>
                <a:cubicBezTo>
                  <a:pt x="21" y="34"/>
                  <a:pt x="21" y="34"/>
                  <a:pt x="21" y="34"/>
                </a:cubicBezTo>
                <a:cubicBezTo>
                  <a:pt x="19" y="36"/>
                  <a:pt x="18" y="38"/>
                  <a:pt x="18" y="41"/>
                </a:cubicBezTo>
                <a:cubicBezTo>
                  <a:pt x="18" y="43"/>
                  <a:pt x="19" y="45"/>
                  <a:pt x="21" y="47"/>
                </a:cubicBezTo>
                <a:cubicBezTo>
                  <a:pt x="40" y="67"/>
                  <a:pt x="40" y="67"/>
                  <a:pt x="40" y="67"/>
                </a:cubicBezTo>
                <a:cubicBezTo>
                  <a:pt x="42" y="68"/>
                  <a:pt x="44" y="69"/>
                  <a:pt x="47" y="69"/>
                </a:cubicBezTo>
                <a:cubicBezTo>
                  <a:pt x="49" y="69"/>
                  <a:pt x="52" y="68"/>
                  <a:pt x="54" y="66"/>
                </a:cubicBezTo>
                <a:cubicBezTo>
                  <a:pt x="53" y="66"/>
                  <a:pt x="53" y="66"/>
                  <a:pt x="52" y="65"/>
                </a:cubicBezTo>
                <a:cubicBezTo>
                  <a:pt x="51" y="64"/>
                  <a:pt x="50" y="63"/>
                  <a:pt x="50" y="63"/>
                </a:cubicBezTo>
                <a:cubicBezTo>
                  <a:pt x="49" y="62"/>
                  <a:pt x="49" y="62"/>
                  <a:pt x="48" y="61"/>
                </a:cubicBezTo>
                <a:cubicBezTo>
                  <a:pt x="48" y="60"/>
                  <a:pt x="47" y="59"/>
                  <a:pt x="47" y="58"/>
                </a:cubicBezTo>
                <a:cubicBezTo>
                  <a:pt x="47" y="58"/>
                  <a:pt x="47" y="57"/>
                  <a:pt x="47" y="56"/>
                </a:cubicBezTo>
                <a:cubicBezTo>
                  <a:pt x="47" y="53"/>
                  <a:pt x="48" y="51"/>
                  <a:pt x="49" y="49"/>
                </a:cubicBezTo>
                <a:cubicBezTo>
                  <a:pt x="51" y="48"/>
                  <a:pt x="53" y="47"/>
                  <a:pt x="56" y="47"/>
                </a:cubicBezTo>
                <a:cubicBezTo>
                  <a:pt x="57" y="47"/>
                  <a:pt x="58" y="47"/>
                  <a:pt x="58" y="47"/>
                </a:cubicBezTo>
                <a:cubicBezTo>
                  <a:pt x="59" y="47"/>
                  <a:pt x="60" y="48"/>
                  <a:pt x="61" y="48"/>
                </a:cubicBezTo>
                <a:cubicBezTo>
                  <a:pt x="62" y="49"/>
                  <a:pt x="62" y="49"/>
                  <a:pt x="63" y="50"/>
                </a:cubicBezTo>
                <a:cubicBezTo>
                  <a:pt x="63" y="50"/>
                  <a:pt x="64" y="51"/>
                  <a:pt x="65" y="52"/>
                </a:cubicBezTo>
                <a:cubicBezTo>
                  <a:pt x="66" y="53"/>
                  <a:pt x="66" y="53"/>
                  <a:pt x="66" y="53"/>
                </a:cubicBezTo>
                <a:cubicBezTo>
                  <a:pt x="68" y="51"/>
                  <a:pt x="70" y="49"/>
                  <a:pt x="70" y="47"/>
                </a:cubicBezTo>
                <a:close/>
                <a:moveTo>
                  <a:pt x="136" y="113"/>
                </a:moveTo>
                <a:cubicBezTo>
                  <a:pt x="136" y="111"/>
                  <a:pt x="135" y="109"/>
                  <a:pt x="133" y="107"/>
                </a:cubicBezTo>
                <a:cubicBezTo>
                  <a:pt x="114" y="87"/>
                  <a:pt x="114" y="87"/>
                  <a:pt x="114" y="87"/>
                </a:cubicBezTo>
                <a:cubicBezTo>
                  <a:pt x="112" y="85"/>
                  <a:pt x="110" y="84"/>
                  <a:pt x="107" y="84"/>
                </a:cubicBezTo>
                <a:cubicBezTo>
                  <a:pt x="105" y="84"/>
                  <a:pt x="102" y="85"/>
                  <a:pt x="100" y="87"/>
                </a:cubicBezTo>
                <a:cubicBezTo>
                  <a:pt x="101" y="88"/>
                  <a:pt x="101" y="88"/>
                  <a:pt x="102" y="89"/>
                </a:cubicBezTo>
                <a:cubicBezTo>
                  <a:pt x="103" y="90"/>
                  <a:pt x="104" y="91"/>
                  <a:pt x="104" y="91"/>
                </a:cubicBezTo>
                <a:cubicBezTo>
                  <a:pt x="105" y="92"/>
                  <a:pt x="105" y="92"/>
                  <a:pt x="106" y="93"/>
                </a:cubicBezTo>
                <a:cubicBezTo>
                  <a:pt x="106" y="94"/>
                  <a:pt x="107" y="95"/>
                  <a:pt x="107" y="95"/>
                </a:cubicBezTo>
                <a:cubicBezTo>
                  <a:pt x="107" y="96"/>
                  <a:pt x="107" y="97"/>
                  <a:pt x="107" y="98"/>
                </a:cubicBezTo>
                <a:cubicBezTo>
                  <a:pt x="107" y="101"/>
                  <a:pt x="106" y="103"/>
                  <a:pt x="105" y="104"/>
                </a:cubicBezTo>
                <a:cubicBezTo>
                  <a:pt x="103" y="106"/>
                  <a:pt x="101" y="107"/>
                  <a:pt x="98" y="107"/>
                </a:cubicBezTo>
                <a:cubicBezTo>
                  <a:pt x="97" y="107"/>
                  <a:pt x="96" y="107"/>
                  <a:pt x="96" y="107"/>
                </a:cubicBezTo>
                <a:cubicBezTo>
                  <a:pt x="95" y="107"/>
                  <a:pt x="94" y="106"/>
                  <a:pt x="93" y="106"/>
                </a:cubicBezTo>
                <a:cubicBezTo>
                  <a:pt x="92" y="105"/>
                  <a:pt x="92" y="105"/>
                  <a:pt x="91" y="104"/>
                </a:cubicBezTo>
                <a:cubicBezTo>
                  <a:pt x="91" y="104"/>
                  <a:pt x="90" y="103"/>
                  <a:pt x="89" y="102"/>
                </a:cubicBezTo>
                <a:cubicBezTo>
                  <a:pt x="88" y="101"/>
                  <a:pt x="88" y="101"/>
                  <a:pt x="88" y="100"/>
                </a:cubicBezTo>
                <a:cubicBezTo>
                  <a:pt x="85" y="102"/>
                  <a:pt x="84" y="105"/>
                  <a:pt x="84" y="107"/>
                </a:cubicBezTo>
                <a:cubicBezTo>
                  <a:pt x="84" y="110"/>
                  <a:pt x="85" y="112"/>
                  <a:pt x="87" y="114"/>
                </a:cubicBezTo>
                <a:cubicBezTo>
                  <a:pt x="107" y="133"/>
                  <a:pt x="107" y="133"/>
                  <a:pt x="107" y="133"/>
                </a:cubicBezTo>
                <a:cubicBezTo>
                  <a:pt x="108" y="135"/>
                  <a:pt x="110" y="136"/>
                  <a:pt x="113" y="136"/>
                </a:cubicBezTo>
                <a:cubicBezTo>
                  <a:pt x="116" y="136"/>
                  <a:pt x="118" y="135"/>
                  <a:pt x="119" y="133"/>
                </a:cubicBezTo>
                <a:cubicBezTo>
                  <a:pt x="133" y="120"/>
                  <a:pt x="133" y="120"/>
                  <a:pt x="133" y="120"/>
                </a:cubicBezTo>
                <a:cubicBezTo>
                  <a:pt x="135" y="118"/>
                  <a:pt x="136" y="116"/>
                  <a:pt x="136" y="113"/>
                </a:cubicBezTo>
                <a:close/>
              </a:path>
            </a:pathLst>
          </a:custGeom>
          <a:solidFill>
            <a:srgbClr val="136BB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4E1F7D4-893F-E24C-A168-1A5B5313D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274" y="5106438"/>
            <a:ext cx="3527345" cy="435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 anchor="ctr">
            <a:spAutoFit/>
          </a:bodyPr>
          <a:lstStyle/>
          <a:p>
            <a:pPr algn="ctr" defTabSz="685800" eaLnBrk="0" hangingPunct="0">
              <a:lnSpc>
                <a:spcPct val="150000"/>
              </a:lnSpc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www.neo-bio.cn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52243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0BC8FA-4C21-D7C2-F823-F21959052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19" y="1403350"/>
            <a:ext cx="2419831" cy="2025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70B172-4E4E-B5F1-F677-090B2159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75" y="1994521"/>
            <a:ext cx="2630905" cy="1219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8DF82C-252C-6F23-1740-B14FE6A77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57" y="1238809"/>
            <a:ext cx="2575038" cy="2870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D70868-B719-07AD-2A3E-A98FFF008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1495" y="1994521"/>
            <a:ext cx="2581186" cy="14763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7F487B-6318-6462-6951-D2853C3C1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09" y="3604278"/>
            <a:ext cx="1966850" cy="11455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3446E83-E14F-C54D-74E6-01FA18AC0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706" y="3644280"/>
            <a:ext cx="1345635" cy="15226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CC2AAC-93A2-B9FB-3BD8-0233B63A3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837" y="4140206"/>
            <a:ext cx="1766277" cy="1219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20288E-C37E-BFAB-70FF-0573BAC8F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3941" y="3703664"/>
            <a:ext cx="1308100" cy="49797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0F875DB-E08F-76F2-E748-002CE78D48F0}"/>
              </a:ext>
            </a:extLst>
          </p:cNvPr>
          <p:cNvSpPr/>
          <p:nvPr/>
        </p:nvSpPr>
        <p:spPr>
          <a:xfrm>
            <a:off x="640419" y="450574"/>
            <a:ext cx="10517911" cy="5632174"/>
          </a:xfrm>
          <a:prstGeom prst="rect">
            <a:avLst/>
          </a:prstGeom>
          <a:solidFill>
            <a:schemeClr val="bg1">
              <a:alpha val="5831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32C873-6D6A-6DFB-EA1E-9451DF236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765" y="-3355355"/>
            <a:ext cx="7515013" cy="115430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18B3830-7917-DA27-707A-D89A0F7FAA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3559" y="-2287221"/>
            <a:ext cx="6368935" cy="97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5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6BD0C-F058-E887-4291-BE72DFBE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一、基于微阵列芯片</a:t>
            </a:r>
            <a:r>
              <a:rPr kumimoji="1" lang="en-US" altLang="zh-CN" dirty="0"/>
              <a:t>(microarray)</a:t>
            </a:r>
            <a:r>
              <a:rPr kumimoji="1" lang="zh-CN" altLang="en-US" dirty="0"/>
              <a:t>的技术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58CB36-BA12-1C1F-85D3-ECB56505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60" y="1702117"/>
            <a:ext cx="10080680" cy="34537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AADD4D1-644A-CC7B-DB69-F463F23DB395}"/>
              </a:ext>
            </a:extLst>
          </p:cNvPr>
          <p:cNvSpPr/>
          <p:nvPr/>
        </p:nvSpPr>
        <p:spPr>
          <a:xfrm>
            <a:off x="2917371" y="3018971"/>
            <a:ext cx="1331432" cy="14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9CFE63-9841-8DDF-9251-5A4289C20FD1}"/>
              </a:ext>
            </a:extLst>
          </p:cNvPr>
          <p:cNvSpPr/>
          <p:nvPr/>
        </p:nvSpPr>
        <p:spPr>
          <a:xfrm>
            <a:off x="5921829" y="3178629"/>
            <a:ext cx="1436914" cy="10740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162BE0-FDD5-F153-E37E-E41B8A9ED1AF}"/>
              </a:ext>
            </a:extLst>
          </p:cNvPr>
          <p:cNvSpPr/>
          <p:nvPr/>
        </p:nvSpPr>
        <p:spPr>
          <a:xfrm>
            <a:off x="8781143" y="3889829"/>
            <a:ext cx="682171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14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361EB-D2ED-8690-9C7D-1D9B12CD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基于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polyA</a:t>
            </a:r>
            <a:r>
              <a:rPr kumimoji="1" lang="en-US" altLang="zh-CN" dirty="0"/>
              <a:t> </a:t>
            </a:r>
            <a:r>
              <a:rPr kumimoji="1" lang="zh-CN" altLang="en-US" dirty="0"/>
              <a:t>逆转录的建库方法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39B52E-1172-4968-9A60-C06DB319E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8057"/>
            <a:ext cx="2989627" cy="13170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C8505B-046C-F3B2-4DC5-C1BD062BF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89" y="939698"/>
            <a:ext cx="2862217" cy="4344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6307C52-C9A4-1B50-EBDB-111AC9536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004" y="1253447"/>
            <a:ext cx="2389535" cy="8353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CAB7F9-1E3B-32DC-7111-D7BB9301B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181" y="2417964"/>
            <a:ext cx="3604277" cy="28323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ED5E32-A57A-BECF-CF11-8CF27BE0E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7772" y="2130865"/>
            <a:ext cx="89182" cy="262302"/>
          </a:xfrm>
          <a:prstGeom prst="rect">
            <a:avLst/>
          </a:prstGeom>
        </p:spPr>
      </p:pic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EF5C3E8D-ED45-C72D-7823-B87266A92AF7}"/>
              </a:ext>
            </a:extLst>
          </p:cNvPr>
          <p:cNvCxnSpPr>
            <a:stCxn id="4" idx="2"/>
          </p:cNvCxnSpPr>
          <p:nvPr/>
        </p:nvCxnSpPr>
        <p:spPr>
          <a:xfrm flipH="1">
            <a:off x="5712397" y="5283731"/>
            <a:ext cx="1" cy="25525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791D2F74-52CE-CC9B-2A26-2C2E30C6B5C6}"/>
              </a:ext>
            </a:extLst>
          </p:cNvPr>
          <p:cNvCxnSpPr>
            <a:cxnSpLocks/>
          </p:cNvCxnSpPr>
          <p:nvPr/>
        </p:nvCxnSpPr>
        <p:spPr>
          <a:xfrm>
            <a:off x="5712397" y="5538985"/>
            <a:ext cx="189671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AE4ADD37-F050-11A8-1950-7C9D160DE8DF}"/>
              </a:ext>
            </a:extLst>
          </p:cNvPr>
          <p:cNvCxnSpPr>
            <a:cxnSpLocks/>
          </p:cNvCxnSpPr>
          <p:nvPr/>
        </p:nvCxnSpPr>
        <p:spPr>
          <a:xfrm flipV="1">
            <a:off x="7609114" y="1021414"/>
            <a:ext cx="0" cy="451757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A53BEF89-8114-B82C-7D30-33C4DFAE6862}"/>
              </a:ext>
            </a:extLst>
          </p:cNvPr>
          <p:cNvCxnSpPr>
            <a:cxnSpLocks/>
          </p:cNvCxnSpPr>
          <p:nvPr/>
        </p:nvCxnSpPr>
        <p:spPr>
          <a:xfrm>
            <a:off x="7609114" y="1021414"/>
            <a:ext cx="2363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62489C6B-5190-525B-D0FE-06D0DDC961F2}"/>
              </a:ext>
            </a:extLst>
          </p:cNvPr>
          <p:cNvCxnSpPr>
            <a:cxnSpLocks/>
          </p:cNvCxnSpPr>
          <p:nvPr/>
        </p:nvCxnSpPr>
        <p:spPr>
          <a:xfrm>
            <a:off x="9972363" y="1021414"/>
            <a:ext cx="0" cy="3391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9C96F0E-54E1-AB37-5D3C-7AE521E07228}"/>
              </a:ext>
            </a:extLst>
          </p:cNvPr>
          <p:cNvCxnSpPr/>
          <p:nvPr/>
        </p:nvCxnSpPr>
        <p:spPr>
          <a:xfrm flipV="1">
            <a:off x="7609114" y="3289485"/>
            <a:ext cx="0" cy="3311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5CFB909A-6578-7ED4-9478-41817975A425}"/>
              </a:ext>
            </a:extLst>
          </p:cNvPr>
          <p:cNvCxnSpPr>
            <a:cxnSpLocks/>
          </p:cNvCxnSpPr>
          <p:nvPr/>
        </p:nvCxnSpPr>
        <p:spPr>
          <a:xfrm>
            <a:off x="5712398" y="5347544"/>
            <a:ext cx="0" cy="1276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8D75FD60-45CA-ED22-E341-79B9AA2F3D50}"/>
              </a:ext>
            </a:extLst>
          </p:cNvPr>
          <p:cNvSpPr/>
          <p:nvPr/>
        </p:nvSpPr>
        <p:spPr>
          <a:xfrm>
            <a:off x="838199" y="2088772"/>
            <a:ext cx="3031023" cy="1366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CA025FF-E677-134A-43B8-7B9907D92328}"/>
              </a:ext>
            </a:extLst>
          </p:cNvPr>
          <p:cNvSpPr/>
          <p:nvPr/>
        </p:nvSpPr>
        <p:spPr>
          <a:xfrm>
            <a:off x="3898914" y="986062"/>
            <a:ext cx="3092436" cy="861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B8E0D9-3304-C3A5-1367-7F2E7968EEBB}"/>
              </a:ext>
            </a:extLst>
          </p:cNvPr>
          <p:cNvSpPr/>
          <p:nvPr/>
        </p:nvSpPr>
        <p:spPr>
          <a:xfrm>
            <a:off x="4533899" y="4933950"/>
            <a:ext cx="2457439" cy="43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51020B1-466A-D1C4-01CE-0FBB67DC828B}"/>
              </a:ext>
            </a:extLst>
          </p:cNvPr>
          <p:cNvSpPr/>
          <p:nvPr/>
        </p:nvSpPr>
        <p:spPr>
          <a:xfrm>
            <a:off x="7885441" y="4735989"/>
            <a:ext cx="3740015" cy="573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38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F7A77-62BE-05B9-0777-5E090DEE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基于探针（</a:t>
            </a:r>
            <a:r>
              <a:rPr kumimoji="1" lang="en-US" altLang="zh-CN" dirty="0"/>
              <a:t>probe</a:t>
            </a:r>
            <a:r>
              <a:rPr kumimoji="1" lang="zh-CN" altLang="en-US" dirty="0"/>
              <a:t>）连接法的建库方法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ED7D45-DF88-D1AB-CA92-F6AE981C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92" y="1721439"/>
            <a:ext cx="2822455" cy="93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E292098-1AB6-A567-3CEE-912988AFB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67165"/>
            <a:ext cx="2696472" cy="14438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EB27540-C9A4-65A4-91FC-015011452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059" y="1147218"/>
            <a:ext cx="2822455" cy="24048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EEFEFF-711D-6724-34D7-02BD4669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882" y="3589450"/>
            <a:ext cx="3439589" cy="17764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2D04EC-E33D-E8C2-64C7-79E82B06C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221" y="1320094"/>
            <a:ext cx="2725133" cy="15321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2B9AAF-F069-DFC8-4E06-891A645CD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3519" y="3117222"/>
            <a:ext cx="3320105" cy="14438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8D4E6F-6959-2F4B-662F-43887BDE4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842" y="2852267"/>
            <a:ext cx="105187" cy="271272"/>
          </a:xfrm>
          <a:prstGeom prst="rect">
            <a:avLst/>
          </a:prstGeom>
        </p:spPr>
      </p:pic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13F0E053-783F-414B-F98F-2D3A60654783}"/>
              </a:ext>
            </a:extLst>
          </p:cNvPr>
          <p:cNvCxnSpPr/>
          <p:nvPr/>
        </p:nvCxnSpPr>
        <p:spPr>
          <a:xfrm>
            <a:off x="2186435" y="4712677"/>
            <a:ext cx="0" cy="38183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6D19E595-B4EB-226F-5EC2-85A78B1D96BD}"/>
              </a:ext>
            </a:extLst>
          </p:cNvPr>
          <p:cNvCxnSpPr>
            <a:cxnSpLocks/>
          </p:cNvCxnSpPr>
          <p:nvPr/>
        </p:nvCxnSpPr>
        <p:spPr>
          <a:xfrm>
            <a:off x="2186435" y="5094514"/>
            <a:ext cx="175251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9724796A-0A00-C249-2B61-98E1500C0733}"/>
              </a:ext>
            </a:extLst>
          </p:cNvPr>
          <p:cNvCxnSpPr>
            <a:cxnSpLocks/>
          </p:cNvCxnSpPr>
          <p:nvPr/>
        </p:nvCxnSpPr>
        <p:spPr>
          <a:xfrm>
            <a:off x="3938954" y="1055077"/>
            <a:ext cx="0" cy="40394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53CC396A-A39C-027F-98F8-C0B100CD10FB}"/>
              </a:ext>
            </a:extLst>
          </p:cNvPr>
          <p:cNvCxnSpPr>
            <a:cxnSpLocks/>
          </p:cNvCxnSpPr>
          <p:nvPr/>
        </p:nvCxnSpPr>
        <p:spPr>
          <a:xfrm>
            <a:off x="3938954" y="1055077"/>
            <a:ext cx="22307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0577F670-09A9-7686-C11A-D85478A4599D}"/>
              </a:ext>
            </a:extLst>
          </p:cNvPr>
          <p:cNvCxnSpPr>
            <a:cxnSpLocks/>
          </p:cNvCxnSpPr>
          <p:nvPr/>
        </p:nvCxnSpPr>
        <p:spPr>
          <a:xfrm>
            <a:off x="6184800" y="5265336"/>
            <a:ext cx="0" cy="2161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FEBFBE0F-B37C-02D9-98DC-43CE27DA5702}"/>
              </a:ext>
            </a:extLst>
          </p:cNvPr>
          <p:cNvCxnSpPr>
            <a:cxnSpLocks/>
          </p:cNvCxnSpPr>
          <p:nvPr/>
        </p:nvCxnSpPr>
        <p:spPr>
          <a:xfrm>
            <a:off x="7898004" y="1055077"/>
            <a:ext cx="0" cy="44263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632ED281-02E6-C72B-2C0D-EDCAFE4B073B}"/>
              </a:ext>
            </a:extLst>
          </p:cNvPr>
          <p:cNvCxnSpPr/>
          <p:nvPr/>
        </p:nvCxnSpPr>
        <p:spPr>
          <a:xfrm>
            <a:off x="7898004" y="1055077"/>
            <a:ext cx="18955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CFF667FC-0619-D5C1-F331-7F9F088E32C6}"/>
              </a:ext>
            </a:extLst>
          </p:cNvPr>
          <p:cNvCxnSpPr/>
          <p:nvPr/>
        </p:nvCxnSpPr>
        <p:spPr>
          <a:xfrm>
            <a:off x="9783522" y="1055077"/>
            <a:ext cx="0" cy="265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8096B788-4D0B-12D5-FDE8-595D4BF8ED56}"/>
              </a:ext>
            </a:extLst>
          </p:cNvPr>
          <p:cNvCxnSpPr/>
          <p:nvPr/>
        </p:nvCxnSpPr>
        <p:spPr>
          <a:xfrm>
            <a:off x="6169688" y="1056957"/>
            <a:ext cx="0" cy="2650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8D797EEE-097B-77B7-7774-3EBDD5DD61E2}"/>
              </a:ext>
            </a:extLst>
          </p:cNvPr>
          <p:cNvCxnSpPr>
            <a:cxnSpLocks/>
          </p:cNvCxnSpPr>
          <p:nvPr/>
        </p:nvCxnSpPr>
        <p:spPr>
          <a:xfrm>
            <a:off x="6185998" y="5481436"/>
            <a:ext cx="171200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68B5CFD7-B94C-B802-16EC-D19ADC02E901}"/>
              </a:ext>
            </a:extLst>
          </p:cNvPr>
          <p:cNvCxnSpPr/>
          <p:nvPr/>
        </p:nvCxnSpPr>
        <p:spPr>
          <a:xfrm>
            <a:off x="2186435" y="4793063"/>
            <a:ext cx="0" cy="2210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21C6845C-6493-92FF-113C-9B09158A234C}"/>
              </a:ext>
            </a:extLst>
          </p:cNvPr>
          <p:cNvCxnSpPr/>
          <p:nvPr/>
        </p:nvCxnSpPr>
        <p:spPr>
          <a:xfrm flipV="1">
            <a:off x="3938955" y="3087338"/>
            <a:ext cx="0" cy="3618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42A1F2F7-DA04-C80D-AA61-E1A45553CD2F}"/>
              </a:ext>
            </a:extLst>
          </p:cNvPr>
          <p:cNvCxnSpPr/>
          <p:nvPr/>
        </p:nvCxnSpPr>
        <p:spPr>
          <a:xfrm flipV="1">
            <a:off x="7904239" y="2987903"/>
            <a:ext cx="0" cy="2803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1B65C144-1C32-E67E-25D4-3E91F2DDAB61}"/>
              </a:ext>
            </a:extLst>
          </p:cNvPr>
          <p:cNvCxnSpPr>
            <a:cxnSpLocks/>
          </p:cNvCxnSpPr>
          <p:nvPr/>
        </p:nvCxnSpPr>
        <p:spPr>
          <a:xfrm>
            <a:off x="6184800" y="5310558"/>
            <a:ext cx="0" cy="11320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F5A00C0-D4D8-F935-525F-702104F35470}"/>
              </a:ext>
            </a:extLst>
          </p:cNvPr>
          <p:cNvSpPr/>
          <p:nvPr/>
        </p:nvSpPr>
        <p:spPr>
          <a:xfrm>
            <a:off x="682171" y="3074987"/>
            <a:ext cx="2975429" cy="601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76B019-2E7A-CCF7-04BA-EE491C174F71}"/>
              </a:ext>
            </a:extLst>
          </p:cNvPr>
          <p:cNvSpPr/>
          <p:nvPr/>
        </p:nvSpPr>
        <p:spPr>
          <a:xfrm>
            <a:off x="674408" y="3924379"/>
            <a:ext cx="2975429" cy="601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9A13ADC-A9AF-AE81-E2FD-20B16037801F}"/>
              </a:ext>
            </a:extLst>
          </p:cNvPr>
          <p:cNvSpPr/>
          <p:nvPr/>
        </p:nvSpPr>
        <p:spPr>
          <a:xfrm>
            <a:off x="8021331" y="4053527"/>
            <a:ext cx="3544479" cy="621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8CBEA7D-A7AC-1D79-7927-7CC65BD153A7}"/>
              </a:ext>
            </a:extLst>
          </p:cNvPr>
          <p:cNvSpPr/>
          <p:nvPr/>
        </p:nvSpPr>
        <p:spPr>
          <a:xfrm>
            <a:off x="4303882" y="3924379"/>
            <a:ext cx="3439589" cy="788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9D006134-A5AD-DAEB-945D-0B50D746F662}"/>
              </a:ext>
            </a:extLst>
          </p:cNvPr>
          <p:cNvCxnSpPr>
            <a:cxnSpLocks/>
          </p:cNvCxnSpPr>
          <p:nvPr/>
        </p:nvCxnSpPr>
        <p:spPr>
          <a:xfrm>
            <a:off x="9754887" y="2974281"/>
            <a:ext cx="0" cy="2452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E1315D64-D6E8-6DFF-21B3-3BE3DECA75B5}"/>
              </a:ext>
            </a:extLst>
          </p:cNvPr>
          <p:cNvSpPr/>
          <p:nvPr/>
        </p:nvSpPr>
        <p:spPr>
          <a:xfrm>
            <a:off x="8752411" y="2308625"/>
            <a:ext cx="2492097" cy="3429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4FA7DE1-8CC8-9808-704E-0314ADDCBD76}"/>
              </a:ext>
            </a:extLst>
          </p:cNvPr>
          <p:cNvSpPr/>
          <p:nvPr/>
        </p:nvSpPr>
        <p:spPr>
          <a:xfrm>
            <a:off x="947492" y="1642188"/>
            <a:ext cx="2822455" cy="10094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0F96844A-8043-3A1D-962B-664A3607C62E}"/>
              </a:ext>
            </a:extLst>
          </p:cNvPr>
          <p:cNvCxnSpPr/>
          <p:nvPr/>
        </p:nvCxnSpPr>
        <p:spPr>
          <a:xfrm>
            <a:off x="1717288" y="2185639"/>
            <a:ext cx="211873" cy="211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2AAA2FB7-81F7-86E5-D8B9-317961C75885}"/>
              </a:ext>
            </a:extLst>
          </p:cNvPr>
          <p:cNvCxnSpPr/>
          <p:nvPr/>
        </p:nvCxnSpPr>
        <p:spPr>
          <a:xfrm flipH="1">
            <a:off x="2442117" y="2163337"/>
            <a:ext cx="278781" cy="234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4928024E-F166-962B-04C5-A6AE43236E2D}"/>
              </a:ext>
            </a:extLst>
          </p:cNvPr>
          <p:cNvCxnSpPr/>
          <p:nvPr/>
        </p:nvCxnSpPr>
        <p:spPr>
          <a:xfrm flipV="1">
            <a:off x="3088888" y="1951464"/>
            <a:ext cx="568712" cy="167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4" grpId="0" animBg="1"/>
      <p:bldP spid="16" grpId="0" animBg="1"/>
      <p:bldP spid="16" grpId="1" animBg="1"/>
      <p:bldP spid="29" grpId="0" animBg="1"/>
      <p:bldP spid="29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1910F-663F-6AB8-3E28-73EFD308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二、基于带空间位置标签链微珠的技术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BCC58A-C45D-5A63-167C-79C66CD48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703" b="5427"/>
          <a:stretch/>
        </p:blipFill>
        <p:spPr>
          <a:xfrm>
            <a:off x="4178301" y="947326"/>
            <a:ext cx="3699386" cy="21736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AC50F63-C22B-7EE1-7C7C-0D4F5EB74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7" t="-1496" b="1"/>
          <a:stretch/>
        </p:blipFill>
        <p:spPr>
          <a:xfrm>
            <a:off x="3187699" y="3120940"/>
            <a:ext cx="6344321" cy="217361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966C4FA-2472-7F40-9188-78014142AF29}"/>
              </a:ext>
            </a:extLst>
          </p:cNvPr>
          <p:cNvSpPr/>
          <p:nvPr/>
        </p:nvSpPr>
        <p:spPr>
          <a:xfrm>
            <a:off x="4629150" y="1409700"/>
            <a:ext cx="1219200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A94A35-281E-1330-73D7-497419624902}"/>
              </a:ext>
            </a:extLst>
          </p:cNvPr>
          <p:cNvSpPr/>
          <p:nvPr/>
        </p:nvSpPr>
        <p:spPr>
          <a:xfrm>
            <a:off x="4371340" y="2457450"/>
            <a:ext cx="1724660" cy="663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FCEF418-2BD2-7383-9A49-800916908436}"/>
              </a:ext>
            </a:extLst>
          </p:cNvPr>
          <p:cNvSpPr/>
          <p:nvPr/>
        </p:nvSpPr>
        <p:spPr>
          <a:xfrm>
            <a:off x="6153150" y="1038898"/>
            <a:ext cx="1724537" cy="2125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6776309-59F2-2BB1-1F2A-E8D65B414EF6}"/>
              </a:ext>
            </a:extLst>
          </p:cNvPr>
          <p:cNvSpPr/>
          <p:nvPr/>
        </p:nvSpPr>
        <p:spPr>
          <a:xfrm>
            <a:off x="2904613" y="3333358"/>
            <a:ext cx="6868037" cy="2047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39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48047</TotalTime>
  <Words>7074</Words>
  <Application>Microsoft Macintosh PowerPoint</Application>
  <PresentationFormat>宽屏</PresentationFormat>
  <Paragraphs>579</Paragraphs>
  <Slides>52</Slides>
  <Notes>48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59" baseType="lpstr">
      <vt:lpstr>等线</vt:lpstr>
      <vt:lpstr>等线 Light</vt:lpstr>
      <vt:lpstr>Microsoft YaHei</vt:lpstr>
      <vt:lpstr>Microsoft YaHei</vt:lpstr>
      <vt:lpstr>Arial</vt:lpstr>
      <vt:lpstr>Office 主题​​</vt:lpstr>
      <vt:lpstr>自定义设计方案</vt:lpstr>
      <vt:lpstr>PowerPoint 演示文稿</vt:lpstr>
      <vt:lpstr>PowerPoint 演示文稿</vt:lpstr>
      <vt:lpstr>原始论文</vt:lpstr>
      <vt:lpstr>PowerPoint 演示文稿</vt:lpstr>
      <vt:lpstr>11 种空间转录组技术</vt:lpstr>
      <vt:lpstr>一、基于微阵列芯片(microarray)的技术</vt:lpstr>
      <vt:lpstr>基于 polyA 逆转录的建库方法</vt:lpstr>
      <vt:lpstr>基于探针（probe）连接法的建库方法</vt:lpstr>
      <vt:lpstr>二、基于带空间位置标签链微珠的技术</vt:lpstr>
      <vt:lpstr>三、基于 DNA 簇和 DNA 纳米球的技术</vt:lpstr>
      <vt:lpstr>四、DBiT-seq 打纵、横两次标签的技术</vt:lpstr>
      <vt:lpstr>11 种空间转录组方的技术指标</vt:lpstr>
      <vt:lpstr>PowerPoint 演示文稿</vt:lpstr>
      <vt:lpstr>选择标准品的三个标准</vt:lpstr>
      <vt:lpstr>用作标准品的三种组织样本</vt:lpstr>
      <vt:lpstr>PowerPoint 演示文稿</vt:lpstr>
      <vt:lpstr>实验的过程</vt:lpstr>
      <vt:lpstr>实验得到的空间转录组的部分图像</vt:lpstr>
      <vt:lpstr>捕获面积大小</vt:lpstr>
      <vt:lpstr>对小鼠海马体的阿蒙角区域的测序</vt:lpstr>
      <vt:lpstr>测序结果的饱和程度，和测到的UMI数量</vt:lpstr>
      <vt:lpstr>对小鼠胚胎眼睛的测序数据结果</vt:lpstr>
      <vt:lpstr>每个spot上的read数量与基因数量的关系</vt:lpstr>
      <vt:lpstr>特征区域的特征基因的表达– 海马CA3区</vt:lpstr>
      <vt:lpstr>特征区域的特征基因的表达–胚胎眼睛</vt:lpstr>
      <vt:lpstr>PowerPoint 演示文稿</vt:lpstr>
      <vt:lpstr>峰最高高度一半处的左侧半峰宽(LWHM)</vt:lpstr>
      <vt:lpstr>对小鼠嗅球的 Slc17a7 转录本的定位</vt:lpstr>
      <vt:lpstr>三种低分辨率的方法的分子扩散比较</vt:lpstr>
      <vt:lpstr>对小鼠大脑的 Ptgds 转录本的定位</vt:lpstr>
      <vt:lpstr>脑中 Sst 基因的转录本分布</vt:lpstr>
      <vt:lpstr>眼睛中 Pmel 基因转录本的分布</vt:lpstr>
      <vt:lpstr>组织种类、透化时间都有很大影响</vt:lpstr>
      <vt:lpstr>PowerPoint 演示文稿</vt:lpstr>
      <vt:lpstr>胚胎眼睛组中会检测到的细胞亚群</vt:lpstr>
      <vt:lpstr>各项技术实际在眼睛中检测到的细胞群</vt:lpstr>
      <vt:lpstr>降低采样量的影响</vt:lpstr>
      <vt:lpstr>snRNA-seq 有助于注释空间转录组数据</vt:lpstr>
      <vt:lpstr>血液的污染对空间转录组的影响</vt:lpstr>
      <vt:lpstr>找到的标志基因数量</vt:lpstr>
      <vt:lpstr>比较各平台发现的标志基因的共同性</vt:lpstr>
      <vt:lpstr>各方法得到的细胞通讯的配体受体对</vt:lpstr>
      <vt:lpstr>PowerPoint 演示文稿</vt:lpstr>
      <vt:lpstr>11 种方法的各项指标比较表</vt:lpstr>
      <vt:lpstr>10 种方法的各项指标比较表</vt:lpstr>
      <vt:lpstr>PowerPoint 演示文稿</vt:lpstr>
      <vt:lpstr>PowerPoint 演示文稿</vt:lpstr>
      <vt:lpstr>PowerPoint 演示文稿</vt:lpstr>
      <vt:lpstr>PowerPoint 演示文稿</vt:lpstr>
      <vt:lpstr>逆耳生物公司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全转录组报告解读</dc:title>
  <dc:creator>陈 巍</dc:creator>
  <cp:lastModifiedBy>巍 陈</cp:lastModifiedBy>
  <cp:revision>892</cp:revision>
  <dcterms:created xsi:type="dcterms:W3CDTF">2023-03-27T06:31:15Z</dcterms:created>
  <dcterms:modified xsi:type="dcterms:W3CDTF">2024-07-24T17:06:31Z</dcterms:modified>
</cp:coreProperties>
</file>